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89" r:id="rId37"/>
    <p:sldId id="290" r:id="rId3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0DF6-8194-45ED-91F3-A218AC1C7C9C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4BE0-1808-40B0-B7EE-F0F18BA310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247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0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938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020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092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none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46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071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251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664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549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410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271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04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888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168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96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573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616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99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CC8AE1-D191-4CAC-81FF-30AEBE3CC0A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1C02-BACD-41FB-AA0F-5F5F4C44D5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870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ibsdl.org/projects/SDL_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sdl.org/cgi/docwiki.fcg" TargetMode="External"/><Relationship Id="rId2" Type="http://schemas.openxmlformats.org/officeDocument/2006/relationships/hyperlink" Target="http://www.libsd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zyfoo.net/SDL_tutorials/index.php" TargetMode="External"/><Relationship Id="rId4" Type="http://schemas.openxmlformats.org/officeDocument/2006/relationships/hyperlink" Target="http://www.libsdl.org/cgi/docwiki.fcg/SDL_AP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Grafică în C/C++ cu SDL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Budaca Eduard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3424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Includerea bibliotecii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560888" cy="4195481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Apoi, sub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Linker Settings-Other linker options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, vei scrie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/>
            </a:r>
            <a:br>
              <a:rPr lang="ro-RO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</a:br>
            <a:r>
              <a:rPr lang="ro-RO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-lmingw32 -lSDLmain –lSDL</a:t>
            </a:r>
          </a:p>
          <a:p>
            <a:r>
              <a:rPr lang="ro-RO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OK.</a:t>
            </a:r>
            <a:endParaRPr lang="en-US" dirty="0">
              <a:latin typeface="Calibri" panose="020F0502020204030204" pitchFamily="34" charset="0"/>
              <a:ea typeface="Noto Sans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8" y="1357298"/>
            <a:ext cx="4453014" cy="32861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81818" y="1928802"/>
            <a:ext cx="785818" cy="21431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Includerea</a:t>
            </a:r>
            <a:r>
              <a:rPr lang="en-US" dirty="0" smtClean="0"/>
              <a:t> </a:t>
            </a:r>
            <a:r>
              <a:rPr lang="en-US" dirty="0" err="1" smtClean="0"/>
              <a:t>bibiliotecii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ea typeface="Noto Sans" pitchFamily="34" charset="0"/>
              </a:rPr>
              <a:t>Ultimul</a:t>
            </a:r>
            <a:r>
              <a:rPr lang="en-US" dirty="0" smtClean="0">
                <a:latin typeface="Calibri" panose="020F0502020204030204" pitchFamily="34" charset="0"/>
                <a:ea typeface="Noto Sans" pitchFamily="34" charset="0"/>
              </a:rPr>
              <a:t> pas </a:t>
            </a:r>
            <a:r>
              <a:rPr lang="en-US" dirty="0" err="1" smtClean="0">
                <a:latin typeface="Calibri" panose="020F0502020204030204" pitchFamily="34" charset="0"/>
                <a:ea typeface="Noto Sans" pitchFamily="34" charset="0"/>
              </a:rPr>
              <a:t>este</a:t>
            </a:r>
            <a:r>
              <a:rPr lang="en-US" dirty="0" smtClean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Noto Sans" pitchFamily="34" charset="0"/>
              </a:rPr>
              <a:t>copierea</a:t>
            </a:r>
            <a:r>
              <a:rPr lang="en-US" dirty="0" smtClean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Noto Sans" pitchFamily="34" charset="0"/>
              </a:rPr>
              <a:t>fi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şierelor de tip </a:t>
            </a:r>
            <a:r>
              <a:rPr lang="en-US" dirty="0" smtClean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.dll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 din folderul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/bin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 din arhiva bibliotecii SDL în câteva locaţii:</a:t>
            </a:r>
          </a:p>
          <a:p>
            <a:pPr marL="788670" lvl="1" indent="-514350">
              <a:buFont typeface="+mj-lt"/>
              <a:buAutoNum type="arabicPeriod"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Directorul în care se află proiectul</a:t>
            </a:r>
          </a:p>
          <a:p>
            <a:pPr marL="788670" lvl="1" indent="-514350">
              <a:buFont typeface="+mj-lt"/>
              <a:buAutoNum type="arabicPeriod"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Directorul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[nume proiect]/bin/Debug </a:t>
            </a:r>
          </a:p>
          <a:p>
            <a:pPr marL="788670" lvl="1" indent="-514350">
              <a:buFont typeface="+mj-lt"/>
              <a:buAutoNum type="arabicPeriod"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Directorul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[nume proiect]/bin/Release</a:t>
            </a:r>
          </a:p>
          <a:p>
            <a:pPr marL="788670" lvl="1" indent="-514350">
              <a:buFont typeface="+mj-lt"/>
              <a:buAutoNum type="arabicPeriod"/>
            </a:pP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Lângă executabilul final, </a:t>
            </a:r>
            <a:r>
              <a:rPr lang="ro-RO" sz="2000" b="1" i="1" dirty="0" smtClean="0">
                <a:latin typeface="Calibri" panose="020F0502020204030204" pitchFamily="34" charset="0"/>
                <a:ea typeface="Noto Sans" pitchFamily="34" charset="0"/>
              </a:rPr>
              <a:t>oriunde va rula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81818" y="3000372"/>
            <a:ext cx="3071834" cy="704850"/>
            <a:chOff x="5214942" y="1857364"/>
            <a:chExt cx="3071834" cy="704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4942" y="1857364"/>
              <a:ext cx="3038475" cy="7048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5429256" y="2071678"/>
              <a:ext cx="2857520" cy="28575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453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Instalarea bibliotecii (pe scurt)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Descărcarea bibliotecii (versiunea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mingw32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Dezarhivarea folder-elor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/include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 şi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/lib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 în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/sdk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În Code::Blocks:</a:t>
            </a:r>
          </a:p>
          <a:p>
            <a:pPr marL="788670" lvl="1" indent="-514350">
              <a:buFont typeface="+mj-lt"/>
              <a:buAutoNum type="arabicPeriod"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La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Build Options-Search Directories-Compiler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 adăugăm directorul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include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;</a:t>
            </a:r>
          </a:p>
          <a:p>
            <a:pPr marL="788670" lvl="1" indent="-514350">
              <a:buFont typeface="+mj-lt"/>
              <a:buAutoNum type="arabicPeriod"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La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 Build Options-Search Directories-Linker 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adăugăm directorul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lib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;</a:t>
            </a:r>
          </a:p>
          <a:p>
            <a:pPr marL="788670" lvl="1" indent="-514350">
              <a:buFont typeface="+mj-lt"/>
              <a:buAutoNum type="arabicPeriod"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Sub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Linker Settings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 adăugăm bibliotecile SDL la opţiunile linker-ului.</a:t>
            </a:r>
            <a:b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</a:b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(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-</a:t>
            </a:r>
            <a:r>
              <a:rPr lang="ro-RO" sz="2000" i="1" dirty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lmingw32 -lSDLmain –lSDL)</a:t>
            </a:r>
            <a:endParaRPr lang="ro-RO" sz="2000" dirty="0" smtClean="0">
              <a:latin typeface="Calibri" panose="020F0502020204030204" pitchFamily="34" charset="0"/>
              <a:ea typeface="Noto San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Copierea fişierelor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.dll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 lângă executabilele proiectului </a:t>
            </a:r>
            <a:r>
              <a:rPr lang="ro-RO" b="1" dirty="0" smtClean="0">
                <a:latin typeface="Calibri" panose="020F0502020204030204" pitchFamily="34" charset="0"/>
                <a:ea typeface="Noto Sans" pitchFamily="34" charset="0"/>
              </a:rPr>
              <a:t>și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 în directorul proiectului.</a:t>
            </a:r>
          </a:p>
          <a:p>
            <a:pPr marL="514350" indent="-514350"/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Tot aşa puteţi proceda la instalarea majoritatăţii bibliotecilor în Code::Blocks.</a:t>
            </a:r>
          </a:p>
        </p:txBody>
      </p:sp>
    </p:spTree>
    <p:extLst>
      <p:ext uri="{BB962C8B-B14F-4D97-AF65-F5344CB8AC3E}">
        <p14:creationId xmlns:p14="http://schemas.microsoft.com/office/powerpoint/2010/main" val="37373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Biblioteci adiționale (</a:t>
            </a:r>
            <a:r>
              <a:rPr lang="ro-RO" b="1" dirty="0" smtClean="0"/>
              <a:t>extensii</a:t>
            </a:r>
            <a:r>
              <a:rPr lang="ro-RO" dirty="0" smtClean="0"/>
              <a:t>)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39288" cy="4195481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SDL poate fi extins cu ajutorul unei multitudini de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biblioteci adiționale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.</a:t>
            </a:r>
          </a:p>
          <a:p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Cele mai importante sunt:</a:t>
            </a:r>
          </a:p>
          <a:p>
            <a:pPr lvl="1"/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sdl_image – se ocupă de încărcarea mai multor tipuri de imagini</a:t>
            </a:r>
          </a:p>
          <a:p>
            <a:pPr lvl="1"/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sdl_ttf – se ocupă de afișarea textului în aplicațiile SDL </a:t>
            </a:r>
          </a:p>
          <a:p>
            <a:pPr lvl="1"/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sdl_mixer – simplifică procesul de folosire a sunetului în aplicații care folosesc SDL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.</a:t>
            </a:r>
          </a:p>
          <a:p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Avem nevoie de versiunea compatibilă cu SDL 1.2, nu cea compatibilă cu SDL 2.0.</a:t>
            </a:r>
            <a:endParaRPr lang="ro-RO" dirty="0">
              <a:latin typeface="Calibri" panose="020F0502020204030204" pitchFamily="34" charset="0"/>
              <a:ea typeface="Noto San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8016" y="5819771"/>
            <a:ext cx="3304584" cy="428628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45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Includerea bibliotecilor adiționale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538788" cy="4195481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Voi arăta instalarea bibliotecii sdl_image. Instalarea altor biblioteci este foarte similară.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Navigați la </a:t>
            </a:r>
            <a:r>
              <a:rPr lang="ro-RO" i="1" dirty="0">
                <a:latin typeface="Calibri" panose="020F0502020204030204" pitchFamily="34" charset="0"/>
                <a:ea typeface="Noto Sans" pitchFamily="34" charset="0"/>
              </a:rPr>
              <a:t>http://www.libsdl.org/libraries.php.</a:t>
            </a:r>
            <a:endParaRPr lang="ro-RO" i="1" dirty="0" smtClean="0">
              <a:latin typeface="Calibri" panose="020F0502020204030204" pitchFamily="34" charset="0"/>
              <a:ea typeface="Noto San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Căutați biblioteca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sdl_image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Navigați la site-ul indicat al bibliotecii, în acest caz </a:t>
            </a:r>
            <a:r>
              <a:rPr lang="ro-RO" i="1" dirty="0">
                <a:latin typeface="Calibri" panose="020F0502020204030204" pitchFamily="34" charset="0"/>
                <a:ea typeface="Noto Sans" pitchFamily="34" charset="0"/>
                <a:hlinkClick r:id="rId2"/>
              </a:rPr>
              <a:t>http://www.libsdl.org/projects/SDL_image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o-RO" smtClean="0">
                <a:latin typeface="Calibri" panose="020F0502020204030204" pitchFamily="34" charset="0"/>
                <a:ea typeface="Noto Sans" pitchFamily="34" charset="0"/>
              </a:rPr>
              <a:t>Alegeți versiunea 1.2, nu 2.0.</a:t>
            </a:r>
            <a:endParaRPr lang="ro-RO" dirty="0">
              <a:latin typeface="Calibri" panose="020F0502020204030204" pitchFamily="34" charset="0"/>
              <a:ea typeface="Noto San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Descărcați versiunea </a:t>
            </a:r>
            <a:b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</a:br>
            <a:r>
              <a:rPr lang="ro-RO" i="1" dirty="0">
                <a:latin typeface="Calibri" panose="020F0502020204030204" pitchFamily="34" charset="0"/>
                <a:ea typeface="Noto Sans" pitchFamily="34" charset="0"/>
              </a:rPr>
              <a:t>SDL_image-devel-1.2.12-VC.zip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42" y="1285860"/>
            <a:ext cx="3733800" cy="127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4076" y="3500438"/>
            <a:ext cx="3853925" cy="23574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024694" y="5214950"/>
            <a:ext cx="2286016" cy="2143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3109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Includerea bibliotecilor adiționale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945188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Dezarhivați zip-ul descărcat.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Copiați </a:t>
            </a:r>
            <a:r>
              <a:rPr lang="ro-RO" i="1" dirty="0" smtClean="0">
                <a:latin typeface="Calibri" panose="020F0502020204030204" pitchFamily="34" charset="0"/>
                <a:ea typeface="Noto Sans" pitchFamily="34" charset="0"/>
              </a:rPr>
              <a:t>/include/SDL_image.h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 în</a:t>
            </a:r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ro-RO" i="1" dirty="0">
                <a:latin typeface="Calibri" panose="020F0502020204030204" pitchFamily="34" charset="0"/>
                <a:ea typeface="Noto Sans" pitchFamily="34" charset="0"/>
              </a:rPr>
              <a:t>[directorul proiectului]/sdk/include/SDL</a:t>
            </a:r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Copiați </a:t>
            </a:r>
            <a:r>
              <a:rPr lang="ro-RO" i="1" dirty="0">
                <a:latin typeface="Calibri" panose="020F0502020204030204" pitchFamily="34" charset="0"/>
                <a:ea typeface="Noto Sans" pitchFamily="34" charset="0"/>
              </a:rPr>
              <a:t>/lib/[arhitecura]/SDL_image.lib</a:t>
            </a:r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în </a:t>
            </a:r>
            <a:r>
              <a:rPr lang="ro-RO" i="1" dirty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[directorul proiectului]/sdk/lib</a:t>
            </a:r>
            <a:r>
              <a:rPr lang="ro-RO" dirty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o-RO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Copiați fișierele </a:t>
            </a:r>
            <a:r>
              <a:rPr lang="ro-RO" i="1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SDL_image.dll</a:t>
            </a:r>
            <a:r>
              <a:rPr lang="ro-RO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, </a:t>
            </a:r>
            <a:r>
              <a:rPr lang="ro-RO" i="1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zlib1.dll</a:t>
            </a:r>
            <a:r>
              <a:rPr lang="ro-RO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 + </a:t>
            </a:r>
            <a:r>
              <a:rPr lang="ro-RO" i="1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libpng15-15 </a:t>
            </a:r>
            <a:r>
              <a:rPr lang="ro-RO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(pentru folosirea fișierelor .png), </a:t>
            </a:r>
            <a:r>
              <a:rPr lang="ro-RO" i="1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libjpeg-8</a:t>
            </a:r>
            <a:r>
              <a:rPr lang="ro-RO" dirty="0" smtClean="0">
                <a:solidFill>
                  <a:prstClr val="black"/>
                </a:solidFill>
                <a:latin typeface="Calibri" panose="020F0502020204030204" pitchFamily="34" charset="0"/>
                <a:ea typeface="Noto Sans" pitchFamily="34" charset="0"/>
              </a:rPr>
              <a:t> (pentru .jpg), etc. în toate locațiile specificate și la instalarea bibliotecii SDL.</a:t>
            </a:r>
            <a:endParaRPr lang="ro-RO" dirty="0" smtClean="0">
              <a:latin typeface="Calibri" panose="020F0502020204030204" pitchFamily="34" charset="0"/>
              <a:ea typeface="Noto Sans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ro-RO" dirty="0">
              <a:latin typeface="Noto Sans" pitchFamily="34" charset="0"/>
              <a:ea typeface="Noto Sans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67570" y="1428737"/>
            <a:ext cx="3300410" cy="809625"/>
            <a:chOff x="5143504" y="1500174"/>
            <a:chExt cx="3657600" cy="8096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3504" y="1500174"/>
              <a:ext cx="3657600" cy="809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5214942" y="1643050"/>
              <a:ext cx="928694" cy="21431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71" y="2357430"/>
            <a:ext cx="3305175" cy="1123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167570" y="3214686"/>
            <a:ext cx="1143008" cy="21431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522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Includerea bibliotecilor adiționale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2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În Code::Blocks, la</a:t>
            </a:r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ro-RO" i="1" dirty="0">
                <a:latin typeface="Calibri" panose="020F0502020204030204" pitchFamily="34" charset="0"/>
                <a:ea typeface="Noto Sans" pitchFamily="34" charset="0"/>
              </a:rPr>
              <a:t>Project-Build Options</a:t>
            </a:r>
            <a:r>
              <a:rPr lang="en-US" i="1" dirty="0">
                <a:latin typeface="Calibri" panose="020F0502020204030204" pitchFamily="34" charset="0"/>
                <a:ea typeface="Noto Sans" pitchFamily="34" charset="0"/>
              </a:rPr>
              <a:t>…</a:t>
            </a:r>
            <a:r>
              <a:rPr lang="ro-RO" i="1" dirty="0">
                <a:latin typeface="Calibri" panose="020F0502020204030204" pitchFamily="34" charset="0"/>
                <a:ea typeface="Noto Sans" pitchFamily="34" charset="0"/>
              </a:rPr>
              <a:t>- Linker Settings-Other linker options</a:t>
            </a:r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veți adăuga </a:t>
            </a:r>
            <a:r>
              <a:rPr lang="ro-RO" i="1" dirty="0">
                <a:latin typeface="Calibri" panose="020F0502020204030204" pitchFamily="34" charset="0"/>
                <a:ea typeface="Noto Sans" pitchFamily="34" charset="0"/>
              </a:rPr>
              <a:t>-lSDL_image</a:t>
            </a:r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</a:rPr>
              <a:t>după opțiunile existente.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7600" y="3199448"/>
            <a:ext cx="3372166" cy="6429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04095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Programarea cu SDL</a:t>
            </a:r>
            <a:endParaRPr lang="ro-R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492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Exemplu de program cu SDL</a:t>
            </a:r>
            <a:endParaRPr lang="ro-R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#include "SDL/SDL.h" //Header-ul SDL</a:t>
            </a:r>
          </a:p>
          <a:p>
            <a:pPr>
              <a:buNone/>
            </a:pPr>
            <a:endParaRPr lang="ro-RO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int main (int argc, char* args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[]){ //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NEAPARAT asa.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SDL_Init(SDL_INIT_EVERYTHING); //Initializam SDL-ul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SDL_SetVideoMode(800, 600, 32, SDL_FULLSCREEN);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//initializam o fereastra 800x600x32bpp, fullscreen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//Lucru cu SDL aici...	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SDL_Delay(2000);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//Va astepta 2 secunde inainte sa inchida programul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SDL_Quit(); //inchidem SDL-ul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return 0;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6407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Cum se folosește SDL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În primul rând, fiecare proiect trebuie să aibă următoarea linie de cod inclusă:</a:t>
            </a:r>
          </a:p>
          <a:p>
            <a:pPr lvl="1"/>
            <a:r>
              <a:rPr lang="ro-RO" sz="2000" i="1" dirty="0">
                <a:latin typeface="Calibri" panose="020F0502020204030204" pitchFamily="34" charset="0"/>
                <a:ea typeface="Noto Sans" pitchFamily="34" charset="0"/>
                <a:cs typeface="Consolas" pitchFamily="49" charset="0"/>
              </a:rPr>
              <a:t>#include "SDL/SDL.h"</a:t>
            </a:r>
          </a:p>
          <a:p>
            <a:r>
              <a:rPr lang="ro-RO" dirty="0">
                <a:latin typeface="Calibri" panose="020F0502020204030204" pitchFamily="34" charset="0"/>
                <a:ea typeface="Noto Sans" pitchFamily="34" charset="0"/>
                <a:cs typeface="Consolas" pitchFamily="49" charset="0"/>
              </a:rPr>
              <a:t>Se recomandă creerea mai multor funcții care să simplifice lucrul cu SDL</a:t>
            </a:r>
            <a:r>
              <a:rPr lang="ro-RO" dirty="0" smtClean="0">
                <a:latin typeface="Calibri" panose="020F0502020204030204" pitchFamily="34" charset="0"/>
                <a:ea typeface="Noto Sans" pitchFamily="34" charset="0"/>
                <a:cs typeface="Consolas" pitchFamily="49" charset="0"/>
              </a:rPr>
              <a:t>.</a:t>
            </a:r>
            <a:endParaRPr lang="ro-RO" dirty="0">
              <a:latin typeface="Calibri" panose="020F0502020204030204" pitchFamily="34" charset="0"/>
              <a:ea typeface="Noto Sans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0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 ce eu?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 smtClean="0">
                <a:latin typeface="+mn-lt"/>
              </a:rPr>
              <a:t>Sunt un elev in clasa a XI-a.</a:t>
            </a:r>
          </a:p>
          <a:p>
            <a:r>
              <a:rPr lang="ro-RO" dirty="0" smtClean="0">
                <a:latin typeface="+mn-lt"/>
              </a:rPr>
              <a:t>Am realizat un joc între aprilie 2012 şi ianuarie 2013 folosind SDL, EnderRUN.</a:t>
            </a:r>
          </a:p>
          <a:p>
            <a:r>
              <a:rPr lang="ro-RO" dirty="0" smtClean="0">
                <a:latin typeface="+mn-lt"/>
              </a:rPr>
              <a:t>A durat 5-6 luni de muncă susţinută.</a:t>
            </a:r>
          </a:p>
          <a:p>
            <a:endParaRPr lang="ro-RO" dirty="0"/>
          </a:p>
        </p:txBody>
      </p:sp>
      <p:pic>
        <p:nvPicPr>
          <p:cNvPr id="6" name="Picture 2" descr="http://i7.minus.com/jbkAtxlLNpxqy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12377" y="2055813"/>
            <a:ext cx="3080384" cy="4200525"/>
          </a:xfrm>
        </p:spPr>
      </p:pic>
    </p:spTree>
    <p:extLst>
      <p:ext uri="{BB962C8B-B14F-4D97-AF65-F5344CB8AC3E}">
        <p14:creationId xmlns:p14="http://schemas.microsoft.com/office/powerpoint/2010/main" val="290428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Termeni și concepte folosite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+mn-lt"/>
              </a:rPr>
              <a:t>Axele X și Y: la fel ca la fizică/matematică/etc; X este axa orizontală iar Y este axa verticală.</a:t>
            </a:r>
          </a:p>
          <a:p>
            <a:pPr lvl="1"/>
            <a:r>
              <a:rPr lang="ro-RO" sz="2000" dirty="0" smtClean="0">
                <a:latin typeface="+mn-lt"/>
              </a:rPr>
              <a:t>Singura diferență este că originea axelor este </a:t>
            </a:r>
            <a:r>
              <a:rPr lang="ro-RO" sz="2000" b="1" dirty="0" smtClean="0">
                <a:latin typeface="+mn-lt"/>
              </a:rPr>
              <a:t>colțul stânga-sus</a:t>
            </a:r>
            <a:r>
              <a:rPr lang="ro-RO" sz="2000" dirty="0" smtClean="0">
                <a:latin typeface="+mn-lt"/>
              </a:rPr>
              <a:t>, iar axa Oy are orientarea în jos.</a:t>
            </a:r>
          </a:p>
          <a:p>
            <a:r>
              <a:rPr lang="ro-RO" dirty="0" smtClean="0">
                <a:latin typeface="+mn-lt"/>
              </a:rPr>
              <a:t>Suprafață: o suprafață este o imagine salvată în memoria RAM, ca o matrice de pixeli. Acestea se folosesc în multe locuri, semnificând orice regiune de pixeli.</a:t>
            </a:r>
          </a:p>
          <a:p>
            <a:pPr lvl="1"/>
            <a:r>
              <a:rPr lang="ro-RO" sz="2000" dirty="0" smtClean="0">
                <a:latin typeface="+mn-lt"/>
              </a:rPr>
              <a:t>Exemple de suprafețe: imaginile încărcate de pe disc, imagini generate de program, ecranul pe care se afișează jocul.</a:t>
            </a:r>
          </a:p>
          <a:p>
            <a:r>
              <a:rPr lang="ro-RO" dirty="0" smtClean="0">
                <a:latin typeface="+mn-lt"/>
              </a:rPr>
              <a:t>Dreptunghiul este definit de poziție (pe X și pe Y) și dimensiuni (pe X și pe Y).</a:t>
            </a:r>
            <a:endParaRPr lang="ro-R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63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Funcții utile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o-RO" sz="1800" i="1" dirty="0">
                <a:latin typeface="Calibri" panose="020F0502020204030204" pitchFamily="34" charset="0"/>
                <a:ea typeface="Noto Sans" pitchFamily="34" charset="0"/>
              </a:rPr>
              <a:t>init_sdl();</a:t>
            </a:r>
          </a:p>
          <a:p>
            <a:pPr marL="788670" lvl="1" indent="-514350"/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Va fi apelată la începutul fiecărui program. Va inițializa SDL-ul, fereastra grafică și extensiile.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i="1" dirty="0">
                <a:latin typeface="Calibri" panose="020F0502020204030204" pitchFamily="34" charset="0"/>
                <a:ea typeface="Noto Sans" pitchFamily="34" charset="0"/>
              </a:rPr>
              <a:t>close_sdl();</a:t>
            </a:r>
            <a:endParaRPr lang="ro-RO" sz="1800" dirty="0">
              <a:latin typeface="Calibri" panose="020F0502020204030204" pitchFamily="34" charset="0"/>
              <a:ea typeface="Noto Sans" pitchFamily="34" charset="0"/>
            </a:endParaRPr>
          </a:p>
          <a:p>
            <a:pPr marL="788670" lvl="1" indent="-514350"/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Va fi apelată înainte de închierea fiecărui program. Va închide SDL-ul, va închide extensiile și va elibera suprafețele folosite.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i="1" dirty="0">
                <a:latin typeface="Calibri" panose="020F0502020204030204" pitchFamily="34" charset="0"/>
                <a:ea typeface="Noto Sans" pitchFamily="34" charset="0"/>
              </a:rPr>
              <a:t>load_image();</a:t>
            </a:r>
          </a:p>
          <a:p>
            <a:pPr marL="788670" lvl="1" indent="-514350"/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Această funcție va încărca o imagine dintr-un fișier. 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i="1" dirty="0">
                <a:latin typeface="Calibri" panose="020F0502020204030204" pitchFamily="34" charset="0"/>
                <a:ea typeface="Noto Sans" pitchFamily="34" charset="0"/>
              </a:rPr>
              <a:t>blit_surface ();</a:t>
            </a:r>
          </a:p>
          <a:p>
            <a:pPr marL="788670" lvl="1" indent="-514350"/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Scopul acestei funcții este de a simplifica procesul de ‘lipire’ a unei suprafețe pe alta (de exemplu pe ecran).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98941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Funcții utile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void init_sdl(bool is_fullscr){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//functia initializeaza SDL, extensiile si fereastra activa.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//Parametrul ‘bool is_fullscr’ specifica daca fereastra va fi ‘fullscreen’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SDL_Init(SDL_INIT_EVERYTHING); //initializeaza SDL; toate modulele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IMG_Init(IMG_INIT_PNG); //initializeaza sdl_image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if (is_fullscr){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	screen = SDL_SetVideoMode(800, 600, 32, SDL_FULLSCREEN);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	//initializeaza fereastra; 800x600, 32bpp, fullscreen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else{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	screen = SDL_SetVideoMode(800, 600, 32, 0);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	//intializeaza fereastra, 800x600, 32bpp, windowed.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SDL_WM_SetCaption("SDL Test", NULL);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//Evident, se poate scrie orice in locul lui "SDL Test"</a:t>
            </a:r>
          </a:p>
          <a:p>
            <a:pPr>
              <a:buNone/>
            </a:pPr>
            <a:r>
              <a:rPr lang="ro-RO" dirty="0" smtClean="0">
                <a:latin typeface="Consolas" pitchFamily="49" charset="0"/>
                <a:cs typeface="Consolas" pitchFamily="49" charset="0"/>
              </a:rPr>
              <a:t>}</a:t>
            </a:r>
            <a:endParaRPr lang="ro-RO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2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Funcții utile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void close_sdl(){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//Functia pregateste programul pentru inchidere.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/* 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Aici va fi si codul care sterge toate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suprafetele folosite in programul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nostru.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Fiecare linie va arata asa: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SDL_FreeSurface(suprafata);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*/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IMG_Quit(); //inchidem sdl_image 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SDL_Quit(); //inchidem SDL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7268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Funcții utile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void close_sdl(){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//Functia pregateste programul pentru inchidere.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/* 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Aici va fi si codul care sterge toate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suprafetele folosite in programul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nostru.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Fiecare linie va arata asa: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 SDL_FreeSurface(suprafata);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*/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IMG_Quit(); //inchidem sdl_image 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SDL_Quit(); //inchidem SDL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0953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Funcții utile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SDL_Surface* load_image(char* filename){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 Functia incarca o imagine dintr-un fisier intr-un obiect de tipul SDL_Surface.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 Parametrul 'char* filename' memoreaza numele fisierului si calea sa.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 (de tipul "./images/imagine.png")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 Functia va intoarce un pointer spre un obiect de tip SDL_Surface.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SDL_Surface* img_raw = IMG_Load(filename);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//Incarcam imaginea din fisier folosind sirul de caractere filename.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//Rezultatul il memoram in un obiect de tip SDL_Surface.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SDL_Surface* img_opt = SDL_DisplayFormatAlpha(img_raw);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//Optimizam suprafata incarcata si rezultatul il salvam in alt obiect.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SDL_FreeSurface(img_raw);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//Eliberam din memorie suprafata bruta.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return img_opt;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//Intoarcem spre apelant pointerul spre suprafata optimizata.</a:t>
            </a:r>
          </a:p>
          <a:p>
            <a:pPr>
              <a:buNone/>
            </a:pPr>
            <a:r>
              <a:rPr lang="ro-RO" dirty="0" smtClean="0">
                <a:latin typeface="Consolas" pitchFamily="49" charset="0"/>
                <a:cs typeface="Consolas" pitchFamily="49" charset="0"/>
              </a:rPr>
              <a:t>}</a:t>
            </a:r>
            <a:endParaRPr lang="ro-RO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0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Funcții utile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void blit_surface(SDL_Surface *src, SDL_Surface *dest, int x, int y, SDL_Rect *clip){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//Functia va aplica suprafata 'src' pe suprafata 'dest', la pozitia (x, y).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//Va aplica numai dreptunghiul 'clip' din suprafata 'src'.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//Functia este de fapt un "wrapper" al functiei SDL_BlitSurface().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SDL_Rect pos;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//Un SDL_Rect are 4 campuri: x, y, w (width) si h (height)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pos.x = x;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pos.y = y;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SDL_BlitSurface(src, clip, dest, &amp;pos);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//Aplicam suprafta.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6267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Evenimente în SDL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Evenimentele sunt informații despre orice se întâmplă trimise programului.</a:t>
            </a:r>
          </a:p>
          <a:p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Evenimentele includ:</a:t>
            </a:r>
          </a:p>
          <a:p>
            <a:pPr lvl="1"/>
            <a:r>
              <a:rPr lang="ro-RO" sz="2000" dirty="0">
                <a:latin typeface="Calibri" panose="020F0502020204030204" pitchFamily="34" charset="0"/>
                <a:ea typeface="Noto Sans" pitchFamily="34" charset="0"/>
              </a:rPr>
              <a:t>Apăsarea sau eliberarea unei taste</a:t>
            </a:r>
          </a:p>
          <a:p>
            <a:pPr lvl="1"/>
            <a:r>
              <a:rPr lang="ro-RO" sz="2000" dirty="0">
                <a:latin typeface="Calibri" panose="020F0502020204030204" pitchFamily="34" charset="0"/>
                <a:ea typeface="Noto Sans" pitchFamily="34" charset="0"/>
              </a:rPr>
              <a:t>Mișcarea mouse-ului sau un click</a:t>
            </a:r>
          </a:p>
          <a:p>
            <a:pPr lvl="1"/>
            <a:r>
              <a:rPr lang="ro-RO" sz="2000" dirty="0">
                <a:latin typeface="Calibri" panose="020F0502020204030204" pitchFamily="34" charset="0"/>
                <a:ea typeface="Noto Sans" pitchFamily="34" charset="0"/>
              </a:rPr>
              <a:t>Închiderea ferestrei</a:t>
            </a:r>
          </a:p>
          <a:p>
            <a:pPr lvl="1"/>
            <a:r>
              <a:rPr lang="ro-RO" sz="2000" dirty="0">
                <a:latin typeface="Calibri" panose="020F0502020204030204" pitchFamily="34" charset="0"/>
                <a:ea typeface="Noto Sans" pitchFamily="34" charset="0"/>
              </a:rPr>
              <a:t>Activarea ferestrei</a:t>
            </a:r>
          </a:p>
          <a:p>
            <a:pPr lvl="1"/>
            <a:r>
              <a:rPr lang="ro-RO" sz="2000" dirty="0">
                <a:latin typeface="Calibri" panose="020F0502020204030204" pitchFamily="34" charset="0"/>
                <a:ea typeface="Noto Sans" pitchFamily="34" charset="0"/>
              </a:rPr>
              <a:t>Redimensionarea 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ferestrei</a:t>
            </a:r>
            <a:endParaRPr lang="ro-RO" sz="2000" dirty="0">
              <a:latin typeface="Calibri" panose="020F0502020204030204" pitchFamily="34" charset="0"/>
              <a:ea typeface="Not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52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Folosirea evenimentelor în SDL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SDL_Event 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event; 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//declaram un eveniment numit 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x_out</a:t>
            </a:r>
          </a:p>
          <a:p>
            <a:pPr>
              <a:buNone/>
            </a:pPr>
            <a:r>
              <a:rPr lang="ro-RO" sz="2400" dirty="0" smtClean="0">
                <a:latin typeface="Consolas" pitchFamily="49" charset="0"/>
                <a:cs typeface="Consolas" pitchFamily="49" charset="0"/>
              </a:rPr>
              <a:t>/*</a:t>
            </a:r>
            <a:endParaRPr lang="ro-RO" sz="24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//Acest cod se afla in functia main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(), //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in bucla principala (va fi rulat la fiecare ‘frame’)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*/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while (SDL_PollEvent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(&amp;event)){</a:t>
            </a:r>
            <a:endParaRPr lang="ro-RO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/*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//Functia SDL_PollEvent() va lua un eveniment din coada de 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evenimente (generata 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de SDL) si-l va plasa 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in</a:t>
            </a:r>
          </a:p>
          <a:p>
            <a:pPr>
              <a:buNone/>
            </a:pPr>
            <a:r>
              <a:rPr lang="ro-RO" dirty="0" smtClean="0">
                <a:latin typeface="Consolas" pitchFamily="49" charset="0"/>
                <a:cs typeface="Consolas" pitchFamily="49" charset="0"/>
              </a:rPr>
              <a:t>//parametrul 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care i se 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da (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in cazul nostru x_out). Va intoarce 1 daca a fost gasit un 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eveniment sau 0</a:t>
            </a:r>
          </a:p>
          <a:p>
            <a:pPr>
              <a:buNone/>
            </a:pPr>
            <a:r>
              <a:rPr lang="ro-RO" dirty="0" smtClean="0">
                <a:latin typeface="Consolas" pitchFamily="49" charset="0"/>
                <a:cs typeface="Consolas" pitchFamily="49" charset="0"/>
              </a:rPr>
              <a:t>//daca 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coada de evenimente este goala.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*/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if 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(event.type == </a:t>
            </a:r>
            <a:r>
              <a:rPr lang="ro-RO" dirty="0">
                <a:latin typeface="Consolas" pitchFamily="49" charset="0"/>
                <a:cs typeface="Consolas" pitchFamily="49" charset="0"/>
              </a:rPr>
              <a:t>SDL_QUIT){ //Daca programului i se cere sa se inchida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	close_sdl (); //Inchidem SDL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	return 0; //Iesim din program.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</a:t>
            </a:r>
            <a:r>
              <a:rPr lang="ro-RO" dirty="0" smtClean="0">
                <a:latin typeface="Consolas" pitchFamily="49" charset="0"/>
                <a:cs typeface="Consolas" pitchFamily="49" charset="0"/>
              </a:rPr>
              <a:t>//Pentru alte tipuri de evenimente adaugam if-uri mai jos.</a:t>
            </a:r>
            <a:endParaRPr lang="ro-RO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07762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Limitări ale evenimentelor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 smtClean="0">
                <a:latin typeface="Calibri" panose="020F0502020204030204" pitchFamily="34" charset="0"/>
              </a:rPr>
              <a:t>Cele mai mari limitări sunt cele care au de-a face cu tastatura și mouse-ul.</a:t>
            </a:r>
          </a:p>
          <a:p>
            <a:r>
              <a:rPr lang="ro-RO" dirty="0" smtClean="0">
                <a:latin typeface="Calibri" panose="020F0502020204030204" pitchFamily="34" charset="0"/>
              </a:rPr>
              <a:t>În cazul tastaturii, acestea apar când jucătorul trebuie să apese și să țină apăsată o tastă. În Windows, când o tastă este apăsată și ținută, se scrie un caracter. După aproximativ o secundă, încep să se scrie 10-20 de caractere pe secundă.</a:t>
            </a:r>
          </a:p>
          <a:p>
            <a:r>
              <a:rPr lang="ro-RO" dirty="0" smtClean="0">
                <a:latin typeface="Calibri" panose="020F0502020204030204" pitchFamily="34" charset="0"/>
              </a:rPr>
              <a:t>Dacă jucătorul se mișcă la apăsarea tastei „D”, el se va mișca de fapt la fiecare caracter ‘d’ scris.</a:t>
            </a:r>
          </a:p>
          <a:p>
            <a:r>
              <a:rPr lang="ro-RO" dirty="0" smtClean="0">
                <a:latin typeface="Calibri" panose="020F0502020204030204" pitchFamily="34" charset="0"/>
              </a:rPr>
              <a:t>Altă soluție este urmărirea evenimentelor de la taste (tastă apăsată sau tastă ridicată) și memorarea stării fiecărei taste.</a:t>
            </a:r>
          </a:p>
          <a:p>
            <a:r>
              <a:rPr lang="ro-RO" dirty="0" smtClean="0">
                <a:latin typeface="Calibri" panose="020F0502020204030204" pitchFamily="34" charset="0"/>
              </a:rPr>
              <a:t>Este nevoie de o modalitate pentru a afla în orice moment dacă o tastă este apăsată, făra a ne baza pe input-ul tip text (de la sistemul de operare) sau pe evenimente.</a:t>
            </a:r>
          </a:p>
          <a:p>
            <a:r>
              <a:rPr lang="ro-RO" dirty="0" smtClean="0">
                <a:latin typeface="Calibri" panose="020F0502020204030204" pitchFamily="34" charset="0"/>
              </a:rPr>
              <a:t>La fel, în loc să urmărim evenimentele de mișcare mouse și să ținem minte poziția acestuia, este nevoie să primim în orice moment poziția cursorului.</a:t>
            </a:r>
            <a:endParaRPr lang="ro-R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9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este SDL?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SDL = Simple DirectMedia Layer</a:t>
            </a:r>
          </a:p>
          <a:p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O bibliotecă C/C++</a:t>
            </a:r>
          </a:p>
          <a:p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Se ocupă de: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grafică 2D</a:t>
            </a:r>
            <a:r>
              <a:rPr lang="ro-RO" dirty="0">
                <a:latin typeface="Calibri" panose="020F0502020204030204" pitchFamily="34" charset="0"/>
                <a:ea typeface="Noto Sans" pitchFamily="34" charset="0"/>
              </a:rPr>
              <a:t>, inclusiv transparență</a:t>
            </a:r>
            <a:endParaRPr lang="vi-VN" dirty="0">
              <a:latin typeface="Calibri" panose="020F0502020204030204" pitchFamily="34" charset="0"/>
              <a:ea typeface="Noto Sans" pitchFamily="34" charset="0"/>
            </a:endParaRPr>
          </a:p>
          <a:p>
            <a:pPr lvl="1"/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grafică 3D prin OpenGL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audio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acces la tastatură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acces la mouse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acces la joystick-uri</a:t>
            </a:r>
          </a:p>
          <a:p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Funcţionează pe Windows, Linux, Mac, (!)Android şi multe altele (20+)</a:t>
            </a:r>
          </a:p>
          <a:p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Se poate folosi cu C, C++, C#, Java, Pascal, PHP, Python, Ruby şi, iarăşi, multe altele (25+)</a:t>
            </a:r>
          </a:p>
          <a:p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Este foarte rapid.</a:t>
            </a:r>
          </a:p>
          <a:p>
            <a:r>
              <a:rPr lang="vi-VN" dirty="0">
                <a:latin typeface="Calibri" panose="020F0502020204030204" pitchFamily="34" charset="0"/>
                <a:ea typeface="Noto Sans" pitchFamily="34" charset="0"/>
              </a:rPr>
              <a:t>Se extinde cu biblioteci adiţionale.</a:t>
            </a:r>
          </a:p>
          <a:p>
            <a:endParaRPr lang="ro-RO" dirty="0"/>
          </a:p>
        </p:txBody>
      </p:sp>
      <p:pic>
        <p:nvPicPr>
          <p:cNvPr id="5" name="Picture 2" descr="http://www.tr0ll.net/libsdl/logo/sdl_powered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3391" y="1853248"/>
            <a:ext cx="3446462" cy="237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98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Keystates și Mousestates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latin typeface="+mn-lt"/>
              </a:rPr>
              <a:t>Datorită dificultăților generate de folosirea evenimentelor, în SDL se pot folosi și keystates sau mousestates.</a:t>
            </a:r>
          </a:p>
          <a:p>
            <a:r>
              <a:rPr lang="ro-RO" dirty="0">
                <a:latin typeface="+mn-lt"/>
              </a:rPr>
              <a:t>Practic, cu un apel se poate verifica starea oricărei taste sau buton de mouse, oricând programatorul are nevoie (nu doar la apăsarea sau eliberarea unei taste/buton).</a:t>
            </a:r>
          </a:p>
          <a:p>
            <a:r>
              <a:rPr lang="ro-RO" dirty="0">
                <a:latin typeface="+mn-lt"/>
              </a:rPr>
              <a:t>Tot cu un singur apel se poate citi poziția cursorului</a:t>
            </a:r>
            <a:r>
              <a:rPr lang="ro-RO" dirty="0" smtClean="0">
                <a:latin typeface="+mn-lt"/>
              </a:rPr>
              <a:t>.</a:t>
            </a:r>
            <a:endParaRPr lang="ro-R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667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Folosirea sistemului de keystates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Uint8 *keystate = SDL_GetKeyState(NULL);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//Aceasta linie va aparea doar o data in main().</a:t>
            </a:r>
          </a:p>
          <a:p>
            <a:pPr>
              <a:buNone/>
            </a:pPr>
            <a:r>
              <a:rPr lang="ro-RO" sz="2400" dirty="0">
                <a:latin typeface="Consolas" pitchFamily="49" charset="0"/>
                <a:cs typeface="Consolas" pitchFamily="49" charset="0"/>
              </a:rPr>
              <a:t>/*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//Acest cod se afla in functia main(),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//in bucla principala (va fi rulat la fiecare 'frame')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*/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if (keystate[SDLK_F4] &amp;&amp;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    (keystate[SDLK_RALT] || keystate[SDLK_LALT])){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//Daca utilizatorul a dat Alt+F4, inchide programul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close_sdl(); //Inchidem SDL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return 0; //Iesim din program.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//Un apel la SDL_PollEvent va face update-ul vectorului keystate.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90206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Folosirea sistemului </a:t>
            </a:r>
            <a:r>
              <a:rPr lang="ro-RO" dirty="0" smtClean="0"/>
              <a:t>de mousestates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int x, y;</a:t>
            </a:r>
          </a:p>
          <a:p>
            <a:pPr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SDL_GetMouseState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(&amp;x, &amp;y) &amp; SDL_BUTTON(1)){</a:t>
            </a:r>
            <a:endParaRPr lang="ro-RO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//Daca s-a dat click stanga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	proceseaza_click(x, y);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/*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//SDL_GetMouseState ia 2 parametri pointeri spre int,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//in care va plasa coordonatele x si y ale mouse-ului.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//Va intoarce un Uint8 (un tip de int de 1 byte), 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//un bitmask care memoreaza click-urile apasate in biti.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//Bitmask-ul se verifica cu macro-ul 'SDL_BUTTON(X)', 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//x fiind butonul de mouse cautat.</a:t>
            </a:r>
          </a:p>
          <a:p>
            <a:pPr>
              <a:buNone/>
            </a:pPr>
            <a:r>
              <a:rPr lang="ro-RO" dirty="0">
                <a:latin typeface="Consolas" pitchFamily="49" charset="0"/>
                <a:cs typeface="Consolas" pitchFamily="49" charset="0"/>
              </a:rPr>
              <a:t>*/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00374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Cum se afișează o imagine în SDL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>
                <a:latin typeface="+mn-lt"/>
              </a:rPr>
              <a:t>Se inițializează SDL și se creează fereastra (tot o suprafață, de exemplu </a:t>
            </a:r>
            <a:r>
              <a:rPr lang="ro-RO" i="1" dirty="0">
                <a:latin typeface="+mn-lt"/>
              </a:rPr>
              <a:t>screen</a:t>
            </a:r>
            <a:r>
              <a:rPr lang="ro-RO" dirty="0">
                <a:latin typeface="+mn-lt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latin typeface="+mn-lt"/>
              </a:rPr>
              <a:t>Se încarcă imaginea într-o suprafață, de exemplu </a:t>
            </a:r>
            <a:r>
              <a:rPr lang="ro-RO" i="1" dirty="0">
                <a:latin typeface="+mn-lt"/>
              </a:rPr>
              <a:t>img</a:t>
            </a:r>
            <a:r>
              <a:rPr lang="ro-RO" dirty="0">
                <a:latin typeface="+mn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latin typeface="+mn-lt"/>
              </a:rPr>
              <a:t>Se deschide o buclă </a:t>
            </a:r>
            <a:r>
              <a:rPr lang="ro-RO" i="1" dirty="0">
                <a:latin typeface="+mn-lt"/>
              </a:rPr>
              <a:t>while(1)</a:t>
            </a:r>
            <a:r>
              <a:rPr lang="ro-RO" dirty="0">
                <a:latin typeface="+mn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latin typeface="+mn-lt"/>
              </a:rPr>
              <a:t>Se șterge ecranul cu (de exemplu)</a:t>
            </a:r>
            <a:br>
              <a:rPr lang="ro-RO" dirty="0">
                <a:latin typeface="+mn-lt"/>
              </a:rPr>
            </a:br>
            <a:r>
              <a:rPr lang="en-US" sz="1800" i="1" dirty="0" err="1">
                <a:latin typeface="+mn-lt"/>
              </a:rPr>
              <a:t>SDL_FillRect</a:t>
            </a:r>
            <a:r>
              <a:rPr lang="en-US" sz="1800" i="1" dirty="0">
                <a:latin typeface="+mn-lt"/>
              </a:rPr>
              <a:t>(screen, &amp;screen-&gt;</a:t>
            </a:r>
            <a:r>
              <a:rPr lang="en-US" sz="1800" i="1" dirty="0" err="1">
                <a:latin typeface="+mn-lt"/>
              </a:rPr>
              <a:t>clip_rect</a:t>
            </a:r>
            <a:r>
              <a:rPr lang="en-US" sz="1800" i="1" dirty="0">
                <a:latin typeface="+mn-lt"/>
              </a:rPr>
              <a:t>, </a:t>
            </a:r>
            <a:r>
              <a:rPr lang="en-US" sz="1800" i="1" dirty="0" err="1">
                <a:latin typeface="+mn-lt"/>
              </a:rPr>
              <a:t>SDL_MapRGB</a:t>
            </a:r>
            <a:r>
              <a:rPr lang="en-US" sz="1800" i="1" dirty="0">
                <a:latin typeface="+mn-lt"/>
              </a:rPr>
              <a:t>(screen-&gt;format, 0, 0, 0));</a:t>
            </a:r>
            <a:endParaRPr lang="ro-RO" i="1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latin typeface="+mn-lt"/>
              </a:rPr>
              <a:t>Cu funcția </a:t>
            </a:r>
            <a:r>
              <a:rPr lang="ro-RO" i="1" dirty="0">
                <a:latin typeface="+mn-lt"/>
              </a:rPr>
              <a:t>blit_surface()</a:t>
            </a:r>
            <a:r>
              <a:rPr lang="ro-RO" dirty="0">
                <a:latin typeface="+mn-lt"/>
              </a:rPr>
              <a:t>, se aplică suprafața cu imaginea peste suprafața ecranului. (de exemplu </a:t>
            </a:r>
            <a:r>
              <a:rPr lang="ro-RO" i="1" dirty="0">
                <a:latin typeface="+mn-lt"/>
              </a:rPr>
              <a:t>blit_surface(img, screen, 0, 0, NULL);</a:t>
            </a:r>
            <a:endParaRPr lang="ro-RO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latin typeface="+mn-lt"/>
              </a:rPr>
              <a:t>(!) Se apelează </a:t>
            </a:r>
            <a:r>
              <a:rPr lang="ro-RO" i="1" dirty="0">
                <a:latin typeface="+mn-lt"/>
              </a:rPr>
              <a:t>SDL_Flip()</a:t>
            </a:r>
            <a:r>
              <a:rPr lang="ro-RO" dirty="0">
                <a:latin typeface="+mn-lt"/>
              </a:rPr>
              <a:t> (de exemplu </a:t>
            </a:r>
            <a:r>
              <a:rPr lang="ro-RO" i="1" dirty="0">
                <a:latin typeface="+mn-lt"/>
              </a:rPr>
              <a:t>SDL_Flip(screen);</a:t>
            </a:r>
            <a:r>
              <a:rPr lang="ro-RO" dirty="0">
                <a:latin typeface="+mn-lt"/>
              </a:rPr>
              <a:t>). Acest lucru previne “pâlpâirea” (flickering) a ecranului, programatorul aplicând suprafețele în zona tampon care nu este afișată. La apelul funcției </a:t>
            </a:r>
            <a:r>
              <a:rPr lang="ro-RO" i="1" dirty="0">
                <a:latin typeface="+mn-lt"/>
              </a:rPr>
              <a:t>SDL_Flip()</a:t>
            </a:r>
            <a:r>
              <a:rPr lang="ro-RO" dirty="0">
                <a:latin typeface="+mn-lt"/>
              </a:rPr>
              <a:t>, zonele sunt inversate (‘swapped’ sau ‘flipped’) și ceea ce s-a aplicat poate fi văzut pe ecran.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latin typeface="+mn-lt"/>
              </a:rPr>
              <a:t>Se verifică dacă se dă Alt+F4 sau dacă cere închiderea programului</a:t>
            </a:r>
            <a:r>
              <a:rPr lang="ro-RO" dirty="0" smtClean="0">
                <a:latin typeface="+mn-lt"/>
              </a:rPr>
              <a:t>.</a:t>
            </a:r>
            <a:endParaRPr lang="ro-R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83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Alpha Blending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873757" cy="4195481"/>
          </a:xfrm>
        </p:spPr>
        <p:txBody>
          <a:bodyPr>
            <a:normAutofit fontScale="92500" lnSpcReduction="20000"/>
          </a:bodyPr>
          <a:lstStyle/>
          <a:p>
            <a:r>
              <a:rPr lang="ro-RO" dirty="0" smtClean="0">
                <a:latin typeface="Calibri" panose="020F0502020204030204" pitchFamily="34" charset="0"/>
              </a:rPr>
              <a:t>‘Alpha blending’ este un proces mai avansat de obținere a transparenței. Se împarte în 2 tipuri (‘alpha’ = nivel de transparență):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</a:rPr>
              <a:t>Per-surface alpha, adică un nivel de transparență setat pentru toată suprafața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 dirty="0" smtClean="0">
                <a:latin typeface="Calibri" panose="020F0502020204030204" pitchFamily="34" charset="0"/>
              </a:rPr>
              <a:t>Per-pixel alpha, adică fiecare pixel va avea propriul nivel de transparență. (RGBA)</a:t>
            </a:r>
          </a:p>
          <a:p>
            <a:pPr marL="457200" indent="-457200"/>
            <a:r>
              <a:rPr lang="ro-RO" dirty="0" smtClean="0">
                <a:latin typeface="Calibri" panose="020F0502020204030204" pitchFamily="34" charset="0"/>
              </a:rPr>
              <a:t>Aceste tipuri nu se pot combina. În general, transparența per-pixel va fi ‘dominantă’.</a:t>
            </a:r>
          </a:p>
          <a:p>
            <a:pPr marL="457200" indent="-457200"/>
            <a:r>
              <a:rPr lang="ro-RO" dirty="0" smtClean="0">
                <a:latin typeface="Calibri" panose="020F0502020204030204" pitchFamily="34" charset="0"/>
              </a:rPr>
              <a:t>Nivelul de transparență poate fi între 0 și 255 (0 fiind </a:t>
            </a:r>
            <a:r>
              <a:rPr lang="ro-RO" i="1" dirty="0" smtClean="0">
                <a:latin typeface="Calibri" panose="020F0502020204030204" pitchFamily="34" charset="0"/>
              </a:rPr>
              <a:t>SDL_ALPHA_TRANSPARENT</a:t>
            </a:r>
            <a:r>
              <a:rPr lang="ro-RO" dirty="0" smtClean="0">
                <a:latin typeface="Calibri" panose="020F0502020204030204" pitchFamily="34" charset="0"/>
              </a:rPr>
              <a:t> și 255 fiind </a:t>
            </a:r>
            <a:r>
              <a:rPr lang="ro-RO" i="1" dirty="0" smtClean="0">
                <a:latin typeface="Calibri" panose="020F0502020204030204" pitchFamily="34" charset="0"/>
              </a:rPr>
              <a:t>SDL_ALPHA_OPAQUE</a:t>
            </a:r>
            <a:r>
              <a:rPr lang="ro-RO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/>
            <a:r>
              <a:rPr lang="ro-RO" dirty="0" smtClean="0">
                <a:latin typeface="Calibri" panose="020F0502020204030204" pitchFamily="34" charset="0"/>
              </a:rPr>
              <a:t>La citirea unei imagini de tip </a:t>
            </a:r>
            <a:r>
              <a:rPr lang="ro-RO" i="1" dirty="0" smtClean="0">
                <a:latin typeface="Calibri" panose="020F0502020204030204" pitchFamily="34" charset="0"/>
              </a:rPr>
              <a:t>.png</a:t>
            </a:r>
            <a:r>
              <a:rPr lang="ro-RO" dirty="0" smtClean="0">
                <a:latin typeface="Calibri" panose="020F0502020204030204" pitchFamily="34" charset="0"/>
              </a:rPr>
              <a:t> cu sdl_image, transparența imaginii este păstrată, devenind per-pixel alpha.</a:t>
            </a:r>
            <a:endParaRPr lang="ro-RO" i="1" dirty="0">
              <a:latin typeface="Calibri" panose="020F0502020204030204" pitchFamily="34" charset="0"/>
            </a:endParaRPr>
          </a:p>
        </p:txBody>
      </p:sp>
      <p:pic>
        <p:nvPicPr>
          <p:cNvPr id="6" name="Picture 2" descr="http://www.tr0ll.net/libsdl/logo/sdl_logo_1600x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71" y="1285860"/>
            <a:ext cx="2952771" cy="221457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" name="Picture 4" descr="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90" y="2571745"/>
            <a:ext cx="3071866" cy="10239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8" name="Straight Arrow Connector 7"/>
          <p:cNvCxnSpPr>
            <a:stCxn id="10" idx="0"/>
          </p:cNvCxnSpPr>
          <p:nvPr/>
        </p:nvCxnSpPr>
        <p:spPr>
          <a:xfrm flipV="1">
            <a:off x="7596198" y="2428868"/>
            <a:ext cx="214314" cy="15716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6132" y="4000505"/>
            <a:ext cx="10001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o-RO" dirty="0"/>
              <a:t>Alpha 255</a:t>
            </a:r>
          </a:p>
        </p:txBody>
      </p: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10060826" y="3143252"/>
            <a:ext cx="178579" cy="8572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67900" y="4000505"/>
            <a:ext cx="7858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o-RO" dirty="0"/>
              <a:t>Alpha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16" y="4000505"/>
            <a:ext cx="10001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o-RO" dirty="0"/>
              <a:t>Alpha 120</a:t>
            </a: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H="1" flipV="1">
            <a:off x="8810644" y="3429000"/>
            <a:ext cx="71438" cy="5715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2820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Folosirea sistemului de ‘alpha blending’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Calibri" panose="020F0502020204030204" pitchFamily="34" charset="0"/>
              </a:rPr>
              <a:t>De cele mai multe ori, SDL se ocupă automat de alpha blending.</a:t>
            </a:r>
          </a:p>
          <a:p>
            <a:r>
              <a:rPr lang="ro-RO" dirty="0" smtClean="0">
                <a:latin typeface="Calibri" panose="020F0502020204030204" pitchFamily="34" charset="0"/>
              </a:rPr>
              <a:t>O imagine cu transparență încărcată cu </a:t>
            </a:r>
            <a:r>
              <a:rPr lang="ro-RO" i="1" dirty="0" smtClean="0">
                <a:latin typeface="Calibri" panose="020F0502020204030204" pitchFamily="34" charset="0"/>
              </a:rPr>
              <a:t>sdl_image</a:t>
            </a:r>
            <a:r>
              <a:rPr lang="ro-RO" dirty="0" smtClean="0">
                <a:latin typeface="Calibri" panose="020F0502020204030204" pitchFamily="34" charset="0"/>
              </a:rPr>
              <a:t> va avea transparență în program fără ca programatorul să aibă cod de scris în plus.</a:t>
            </a:r>
          </a:p>
          <a:p>
            <a:r>
              <a:rPr lang="ro-RO" dirty="0" smtClean="0">
                <a:latin typeface="Calibri" panose="020F0502020204030204" pitchFamily="34" charset="0"/>
              </a:rPr>
              <a:t>Totuși, în funcția </a:t>
            </a:r>
            <a:r>
              <a:rPr lang="ro-RO" i="1" dirty="0" smtClean="0">
                <a:latin typeface="Calibri" panose="020F0502020204030204" pitchFamily="34" charset="0"/>
              </a:rPr>
              <a:t>load_image()</a:t>
            </a:r>
            <a:r>
              <a:rPr lang="ro-RO" dirty="0" smtClean="0">
                <a:latin typeface="Calibri" panose="020F0502020204030204" pitchFamily="34" charset="0"/>
              </a:rPr>
              <a:t> trebuie folosit </a:t>
            </a:r>
            <a:r>
              <a:rPr lang="ro-RO" i="1" dirty="0">
                <a:latin typeface="Calibri" panose="020F0502020204030204" pitchFamily="34" charset="0"/>
                <a:cs typeface="Consolas" pitchFamily="49" charset="0"/>
              </a:rPr>
              <a:t>SDL_DisplayFormatAlpha()</a:t>
            </a:r>
            <a:r>
              <a:rPr lang="ro-RO" dirty="0">
                <a:latin typeface="Calibri" panose="020F0502020204030204" pitchFamily="34" charset="0"/>
                <a:cs typeface="Consolas" pitchFamily="49" charset="0"/>
              </a:rPr>
              <a:t> și nu </a:t>
            </a:r>
            <a:r>
              <a:rPr lang="ro-RO" i="1" dirty="0">
                <a:latin typeface="Calibri" panose="020F0502020204030204" pitchFamily="34" charset="0"/>
                <a:cs typeface="Consolas" pitchFamily="49" charset="0"/>
              </a:rPr>
              <a:t>SDL_DisplayFormat()</a:t>
            </a:r>
            <a:r>
              <a:rPr lang="ro-RO" dirty="0">
                <a:latin typeface="Calibri" panose="020F0502020204030204" pitchFamily="34" charset="0"/>
                <a:cs typeface="Consolas" pitchFamily="49" charset="0"/>
              </a:rPr>
              <a:t>.</a:t>
            </a:r>
            <a:endParaRPr lang="ro-RO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7928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Informații în plus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latin typeface="+mn-lt"/>
                <a:hlinkClick r:id="rId2"/>
              </a:rPr>
              <a:t>http://www.libsdl.org/</a:t>
            </a:r>
            <a:r>
              <a:rPr lang="ro-RO" dirty="0">
                <a:latin typeface="+mn-lt"/>
              </a:rPr>
              <a:t>, site-ul oficial SDL</a:t>
            </a:r>
          </a:p>
          <a:p>
            <a:r>
              <a:rPr lang="ro-RO" dirty="0">
                <a:latin typeface="+mn-lt"/>
                <a:hlinkClick r:id="rId3"/>
              </a:rPr>
              <a:t>http://www.libsdl.org/cgi/docwiki.fcg</a:t>
            </a:r>
            <a:r>
              <a:rPr lang="ro-RO" dirty="0">
                <a:latin typeface="+mn-lt"/>
              </a:rPr>
              <a:t>, ‘hub’ al documentației</a:t>
            </a:r>
          </a:p>
          <a:p>
            <a:r>
              <a:rPr lang="ro-RO" dirty="0">
                <a:latin typeface="+mn-lt"/>
                <a:hlinkClick r:id="rId4"/>
              </a:rPr>
              <a:t>http://www.libsdl.org/cgi/docwiki.fcg/SDL_API</a:t>
            </a:r>
            <a:r>
              <a:rPr lang="ro-RO" dirty="0">
                <a:latin typeface="+mn-lt"/>
              </a:rPr>
              <a:t>, lista de funcții ale SDL-ului.</a:t>
            </a:r>
          </a:p>
          <a:p>
            <a:r>
              <a:rPr lang="ro-RO" dirty="0">
                <a:latin typeface="+mn-lt"/>
                <a:hlinkClick r:id="rId5"/>
              </a:rPr>
              <a:t>http://lazyfoo.net/SDL_tutorials/index.php</a:t>
            </a:r>
            <a:r>
              <a:rPr lang="ro-RO" dirty="0">
                <a:latin typeface="+mn-lt"/>
              </a:rPr>
              <a:t>, un site foarte bun de tutoriale SDL.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46443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/>
          <a:lstStyle/>
          <a:p>
            <a:r>
              <a:rPr lang="ro-RO" dirty="0" smtClean="0"/>
              <a:t>La treabă!</a:t>
            </a:r>
            <a:endParaRPr lang="ro-R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Remember to explore and experiment!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681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/>
              <a:t>Ce NU este / NU poate face SDL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1600" dirty="0" smtClean="0">
                <a:latin typeface="Calibri" panose="020F0502020204030204" pitchFamily="34" charset="0"/>
              </a:rPr>
              <a:t>Nu este un alt limbaj de programare.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Nu este o aplicaţie de tip IDE.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Nu este un compilator.</a:t>
            </a:r>
            <a:endParaRPr lang="ro-RO" sz="1600" dirty="0" smtClean="0">
              <a:latin typeface="Calibri" panose="020F0502020204030204" pitchFamily="34" charset="0"/>
            </a:endParaRPr>
          </a:p>
          <a:p>
            <a:r>
              <a:rPr lang="ro-RO" sz="1600" dirty="0" smtClean="0">
                <a:latin typeface="Calibri" panose="020F0502020204030204" pitchFamily="34" charset="0"/>
              </a:rPr>
              <a:t>Nu este un motor de jocuri.</a:t>
            </a:r>
            <a:endParaRPr lang="vi-VN" sz="1600" dirty="0" smtClean="0">
              <a:latin typeface="Calibri" panose="020F0502020204030204" pitchFamily="34" charset="0"/>
            </a:endParaRPr>
          </a:p>
          <a:p>
            <a:r>
              <a:rPr lang="vi-VN" sz="1600" dirty="0" smtClean="0">
                <a:latin typeface="Calibri" panose="020F0502020204030204" pitchFamily="34" charset="0"/>
              </a:rPr>
              <a:t>Tot trebuie să scrieți cod ca să folosți SDL.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Grafica 3D nu este tocmai simplă.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Nu va încărca decât formatul </a:t>
            </a:r>
            <a:r>
              <a:rPr lang="ro-RO" sz="1600" dirty="0" smtClean="0">
                <a:latin typeface="Calibri" panose="020F0502020204030204" pitchFamily="34" charset="0"/>
              </a:rPr>
              <a:t>.bmp</a:t>
            </a:r>
            <a:r>
              <a:rPr lang="vi-VN" sz="16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Nu poate afişa text.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Partea audio este destul de dificil de folosit.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Curba de învăţare poate fi destul de abruptă.</a:t>
            </a:r>
          </a:p>
          <a:p>
            <a:r>
              <a:rPr lang="vi-VN" sz="1600" dirty="0" smtClean="0">
                <a:latin typeface="Calibri" panose="020F0502020204030204" pitchFamily="34" charset="0"/>
              </a:rPr>
              <a:t>Din fericire, pentru unele din aceste dezavantaje, există biblioteci adiționale.</a:t>
            </a:r>
            <a:endParaRPr lang="vi-VN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2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Instalarea bibliotecii SDL</a:t>
            </a:r>
            <a:endParaRPr lang="ro-R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7394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1675" y="2335267"/>
            <a:ext cx="4395788" cy="36463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buNone/>
            </a:pPr>
            <a:r>
              <a:rPr lang="en" dirty="0"/>
              <a:t>Cum se instalează SDL în Code::Blocks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vi-VN" sz="2000" dirty="0">
                <a:latin typeface="Calibri" panose="020F0502020204030204" pitchFamily="34" charset="0"/>
                <a:ea typeface="Noto Sans" pitchFamily="34" charset="0"/>
              </a:rPr>
              <a:t>Ca orice altă bibliotecă.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2000" dirty="0">
                <a:latin typeface="Calibri" panose="020F0502020204030204" pitchFamily="34" charset="0"/>
                <a:ea typeface="Noto Sans" pitchFamily="34" charset="0"/>
              </a:rPr>
              <a:t>De pe site-ul oficial (</a:t>
            </a:r>
            <a:r>
              <a:rPr lang="vi-VN" sz="2000" i="1" dirty="0">
                <a:latin typeface="Calibri" panose="020F0502020204030204" pitchFamily="34" charset="0"/>
                <a:ea typeface="Noto Sans" pitchFamily="34" charset="0"/>
              </a:rPr>
              <a:t>www.libsdl.org</a:t>
            </a:r>
            <a:r>
              <a:rPr lang="vi-VN" sz="2000" dirty="0">
                <a:latin typeface="Calibri" panose="020F0502020204030204" pitchFamily="34" charset="0"/>
                <a:ea typeface="Noto Sans" pitchFamily="34" charset="0"/>
              </a:rPr>
              <a:t>) descărcaţi bibliotecile de dezvoltare </a:t>
            </a:r>
            <a:br>
              <a:rPr lang="vi-VN" sz="2000" dirty="0">
                <a:latin typeface="Calibri" panose="020F0502020204030204" pitchFamily="34" charset="0"/>
                <a:ea typeface="Noto Sans" pitchFamily="34" charset="0"/>
              </a:rPr>
            </a:br>
            <a:r>
              <a:rPr lang="vi-VN" sz="2000" i="1" dirty="0">
                <a:latin typeface="Calibri" panose="020F0502020204030204" pitchFamily="34" charset="0"/>
                <a:ea typeface="Noto Sans" pitchFamily="34" charset="0"/>
              </a:rPr>
              <a:t>SDL-devel-1.2.15-mingw32.tar.gz</a:t>
            </a:r>
            <a:r>
              <a:rPr lang="vi-VN" sz="2000" i="1" dirty="0" smtClean="0">
                <a:latin typeface="Calibri" panose="020F0502020204030204" pitchFamily="34" charset="0"/>
                <a:ea typeface="Noto Sans" pitchFamily="34" charset="0"/>
              </a:rPr>
              <a:t>.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</a:rPr>
              <a:t> 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</a:rPr>
              <a:t>Folosim SDL 1.2, nu 2.0.</a:t>
            </a:r>
            <a:endParaRPr lang="vi-VN" sz="2000" i="1" dirty="0">
              <a:latin typeface="Calibri" panose="020F0502020204030204" pitchFamily="34" charset="0"/>
              <a:ea typeface="Noto Sans" pitchFamily="34" charset="0"/>
            </a:endParaRPr>
          </a:p>
          <a:p>
            <a:endParaRPr lang="ro-RO" dirty="0">
              <a:latin typeface="Noto Sans" pitchFamily="34" charset="0"/>
              <a:ea typeface="Noto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9437" y="5641988"/>
            <a:ext cx="2000264" cy="2143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33438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Dezarhivarea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2. Creaţi-vă un proiect implicit (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Console Application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) în Code::Blocks.</a:t>
            </a:r>
          </a:p>
          <a:p>
            <a:pPr marL="514350" indent="-514350">
              <a:buNone/>
            </a:pP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Dezarhivaţ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i bibliotecile SDL</a:t>
            </a:r>
            <a:r>
              <a:rPr lang="en-US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undeva</a:t>
            </a:r>
            <a:r>
              <a:rPr lang="en-US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convenabil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/>
            </a:r>
            <a:b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[</a:t>
            </a:r>
            <a:r>
              <a:rPr lang="en-US" sz="2000" i="1" dirty="0" err="1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directorul</a:t>
            </a:r>
            <a:r>
              <a:rPr lang="en-US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proiectului]</a:t>
            </a:r>
            <a:r>
              <a:rPr lang="en-US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/</a:t>
            </a:r>
            <a:r>
              <a:rPr lang="en-US" sz="2000" i="1" dirty="0" err="1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sdk</a:t>
            </a:r>
            <a:r>
              <a:rPr lang="en-US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, 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/>
            </a:r>
            <a:b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de </a:t>
            </a:r>
            <a:r>
              <a:rPr lang="en-US" sz="2000" dirty="0" err="1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exemplu</a:t>
            </a:r>
            <a:r>
              <a:rPr lang="en-US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.).</a:t>
            </a:r>
            <a:endParaRPr lang="ro-RO" sz="2000" dirty="0" smtClean="0">
              <a:latin typeface="Calibri" panose="020F0502020204030204" pitchFamily="34" charset="0"/>
              <a:ea typeface="Noto Sans" pitchFamily="34" charset="0"/>
              <a:cs typeface="Arial" pitchFamily="34" charset="0"/>
            </a:endParaRPr>
          </a:p>
          <a:p>
            <a:pPr marL="514350" indent="-514350"/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Aveţi  nevoie doar de folder-ele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lib 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şi </a:t>
            </a:r>
            <a:r>
              <a:rPr lang="ro-RO" sz="2000" i="1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include</a:t>
            </a:r>
            <a:r>
              <a:rPr lang="ro-RO" sz="2000" dirty="0" smtClean="0">
                <a:latin typeface="Calibri" panose="020F0502020204030204" pitchFamily="34" charset="0"/>
                <a:ea typeface="Noto Sans" pitchFamily="34" charset="0"/>
                <a:cs typeface="Arial" pitchFamily="34" charset="0"/>
              </a:rPr>
              <a:t>.</a:t>
            </a:r>
            <a:endParaRPr lang="en-US" sz="2000" i="1" dirty="0">
              <a:latin typeface="Calibri" panose="020F0502020204030204" pitchFamily="34" charset="0"/>
              <a:ea typeface="Noto Sans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300" y="2060575"/>
            <a:ext cx="4214842" cy="1352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863" y="3560774"/>
            <a:ext cx="4352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154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Includerea</a:t>
            </a:r>
            <a:r>
              <a:rPr lang="en-US" dirty="0" smtClean="0"/>
              <a:t> </a:t>
            </a:r>
            <a:r>
              <a:rPr lang="ro-RO" dirty="0" smtClean="0"/>
              <a:t>bibliotecii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o-RO" sz="2000" dirty="0" smtClean="0">
                <a:latin typeface="Calibri" panose="020F0502020204030204" pitchFamily="34" charset="0"/>
                <a:cs typeface="Arial" pitchFamily="34" charset="0"/>
              </a:rPr>
              <a:t>3. (În Code::Blocks), </a:t>
            </a:r>
            <a:br>
              <a:rPr lang="ro-RO" sz="2000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ro-RO" sz="2000" i="1" dirty="0" smtClean="0">
                <a:latin typeface="Calibri" panose="020F0502020204030204" pitchFamily="34" charset="0"/>
                <a:cs typeface="Arial" pitchFamily="34" charset="0"/>
              </a:rPr>
              <a:t>Project-Build Options</a:t>
            </a:r>
            <a:r>
              <a:rPr lang="en-US" sz="2000" i="1" dirty="0" smtClean="0">
                <a:latin typeface="Calibri" panose="020F0502020204030204" pitchFamily="34" charset="0"/>
                <a:cs typeface="Arial" pitchFamily="34" charset="0"/>
              </a:rPr>
              <a:t>…</a:t>
            </a:r>
          </a:p>
          <a:p>
            <a:pPr marL="514350" indent="-514350"/>
            <a:r>
              <a:rPr lang="ro-RO" sz="2000" dirty="0" smtClean="0">
                <a:latin typeface="Calibri" panose="020F0502020204030204" pitchFamily="34" charset="0"/>
                <a:cs typeface="Arial" pitchFamily="34" charset="0"/>
              </a:rPr>
              <a:t>Să fie selectat proiectul, şi nu target-ul.</a:t>
            </a:r>
            <a:endParaRPr lang="ro-RO" sz="2000" dirty="0">
              <a:latin typeface="Calibri" panose="020F0502020204030204" pitchFamily="34" charset="0"/>
              <a:cs typeface="Arial" pitchFamily="34" charset="0"/>
            </a:endParaRPr>
          </a:p>
          <a:p>
            <a:pPr marL="514350" indent="-514350"/>
            <a:r>
              <a:rPr lang="ro-RO" sz="2000" i="1" dirty="0" smtClean="0">
                <a:latin typeface="Calibri" panose="020F0502020204030204" pitchFamily="34" charset="0"/>
                <a:cs typeface="Arial" pitchFamily="34" charset="0"/>
              </a:rPr>
              <a:t>Search Directories-Compiler-Add</a:t>
            </a:r>
          </a:p>
          <a:p>
            <a:pPr marL="514350" indent="-514350"/>
            <a:r>
              <a:rPr lang="ro-RO" sz="2000" dirty="0" smtClean="0">
                <a:latin typeface="Calibri" panose="020F0502020204030204" pitchFamily="34" charset="0"/>
                <a:cs typeface="Arial" pitchFamily="34" charset="0"/>
              </a:rPr>
              <a:t>Sub </a:t>
            </a:r>
            <a:r>
              <a:rPr lang="ro-RO" sz="2000" i="1" dirty="0" smtClean="0">
                <a:latin typeface="Calibri" panose="020F0502020204030204" pitchFamily="34" charset="0"/>
                <a:cs typeface="Arial" pitchFamily="34" charset="0"/>
              </a:rPr>
              <a:t>Directory</a:t>
            </a:r>
            <a:r>
              <a:rPr lang="ro-RO" sz="2000" dirty="0" smtClean="0">
                <a:latin typeface="Calibri" panose="020F0502020204030204" pitchFamily="34" charset="0"/>
                <a:cs typeface="Arial" pitchFamily="34" charset="0"/>
              </a:rPr>
              <a:t>, scrie </a:t>
            </a:r>
            <a:r>
              <a:rPr lang="ro-RO" sz="2000" i="1" dirty="0" smtClean="0">
                <a:latin typeface="Calibri" panose="020F0502020204030204" pitchFamily="34" charset="0"/>
                <a:cs typeface="Arial" pitchFamily="34" charset="0"/>
              </a:rPr>
              <a:t>sdk/include</a:t>
            </a:r>
            <a:r>
              <a:rPr lang="ro-RO" sz="200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ro-RO" sz="2000" dirty="0" smtClean="0">
                <a:latin typeface="Calibri" panose="020F0502020204030204" pitchFamily="34" charset="0"/>
                <a:cs typeface="Arial" pitchFamily="34" charset="0"/>
              </a:rPr>
              <a:t>OK.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4" y="1214423"/>
            <a:ext cx="2500330" cy="22959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2786058"/>
            <a:ext cx="4342572" cy="32147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12" y="5286389"/>
            <a:ext cx="2643206" cy="85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tangle 52"/>
          <p:cNvSpPr/>
          <p:nvPr/>
        </p:nvSpPr>
        <p:spPr>
          <a:xfrm>
            <a:off x="7381884" y="2357430"/>
            <a:ext cx="642942" cy="2143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10512" y="3357562"/>
            <a:ext cx="785818" cy="2143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238876" y="3000372"/>
            <a:ext cx="571504" cy="2143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10446" y="5357826"/>
            <a:ext cx="571504" cy="2857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67240" y="5500702"/>
            <a:ext cx="642942" cy="2857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Includerea</a:t>
            </a:r>
            <a:r>
              <a:rPr lang="en-US" dirty="0" smtClean="0"/>
              <a:t> </a:t>
            </a:r>
            <a:r>
              <a:rPr lang="ro-RO" dirty="0" smtClean="0"/>
              <a:t>bibliotecii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510088" cy="4195481"/>
          </a:xfrm>
        </p:spPr>
        <p:txBody>
          <a:bodyPr/>
          <a:lstStyle/>
          <a:p>
            <a:r>
              <a:rPr lang="ro-RO" dirty="0" smtClean="0">
                <a:latin typeface="Calibri" panose="020F0502020204030204" pitchFamily="34" charset="0"/>
                <a:cs typeface="Arial" pitchFamily="34" charset="0"/>
              </a:rPr>
              <a:t>Ar trebui să arate aşa:</a:t>
            </a:r>
          </a:p>
          <a:p>
            <a:r>
              <a:rPr lang="ro-RO" dirty="0" smtClean="0">
                <a:latin typeface="Calibri" panose="020F0502020204030204" pitchFamily="34" charset="0"/>
                <a:cs typeface="Arial" pitchFamily="34" charset="0"/>
              </a:rPr>
              <a:t>Apoi, urmează aceiaşi paşi, dar în tab-ul </a:t>
            </a:r>
            <a:r>
              <a:rPr lang="ro-RO" i="1" dirty="0" smtClean="0">
                <a:latin typeface="Calibri" panose="020F0502020204030204" pitchFamily="34" charset="0"/>
                <a:cs typeface="Arial" pitchFamily="34" charset="0"/>
              </a:rPr>
              <a:t>Linker </a:t>
            </a:r>
            <a:r>
              <a:rPr lang="ro-RO" dirty="0" smtClean="0">
                <a:latin typeface="Calibri" panose="020F0502020204030204" pitchFamily="34" charset="0"/>
                <a:cs typeface="Arial" pitchFamily="34" charset="0"/>
              </a:rPr>
              <a:t>(nu </a:t>
            </a:r>
            <a:r>
              <a:rPr lang="ro-RO" i="1" dirty="0" smtClean="0">
                <a:latin typeface="Calibri" panose="020F0502020204030204" pitchFamily="34" charset="0"/>
                <a:cs typeface="Arial" pitchFamily="34" charset="0"/>
              </a:rPr>
              <a:t>Compiler</a:t>
            </a:r>
            <a:r>
              <a:rPr lang="ro-RO" dirty="0" smtClean="0"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r>
              <a:rPr lang="ro-RO" dirty="0" smtClean="0">
                <a:latin typeface="Calibri" panose="020F0502020204030204" pitchFamily="34" charset="0"/>
                <a:cs typeface="Arial" pitchFamily="34" charset="0"/>
              </a:rPr>
              <a:t>La </a:t>
            </a:r>
            <a:r>
              <a:rPr lang="ro-RO" i="1" dirty="0" smtClean="0">
                <a:latin typeface="Calibri" panose="020F0502020204030204" pitchFamily="34" charset="0"/>
                <a:cs typeface="Arial" pitchFamily="34" charset="0"/>
              </a:rPr>
              <a:t>Add-Directory</a:t>
            </a:r>
            <a:r>
              <a:rPr lang="ro-RO" dirty="0" smtClean="0">
                <a:latin typeface="Calibri" panose="020F0502020204030204" pitchFamily="34" charset="0"/>
                <a:cs typeface="Arial" pitchFamily="34" charset="0"/>
              </a:rPr>
              <a:t>, vei scrie </a:t>
            </a:r>
            <a:r>
              <a:rPr lang="ro-RO" i="1" dirty="0" smtClean="0">
                <a:latin typeface="Calibri" panose="020F0502020204030204" pitchFamily="34" charset="0"/>
                <a:cs typeface="Arial" pitchFamily="34" charset="0"/>
              </a:rPr>
              <a:t>sdk/lib</a:t>
            </a:r>
            <a:r>
              <a:rPr lang="ro-RO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8" y="1285860"/>
            <a:ext cx="4429156" cy="32488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51" y="4286257"/>
            <a:ext cx="3952875" cy="1971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52926" y="4286256"/>
            <a:ext cx="714380" cy="2857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Br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Bright" id="{F038C63F-8AB3-462E-A8EE-02A93AD68CDA}" vid="{31641236-5CB3-448D-9D3A-7F3D3B4128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IonBright</Template>
  <TotalTime>72</TotalTime>
  <Words>1812</Words>
  <Application>Microsoft Office PowerPoint</Application>
  <PresentationFormat>Widescreen</PresentationFormat>
  <Paragraphs>286</Paragraphs>
  <Slides>37</Slides>
  <Notes>1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Consolas</vt:lpstr>
      <vt:lpstr>Noto Sans</vt:lpstr>
      <vt:lpstr>Wingdings 3</vt:lpstr>
      <vt:lpstr>IonBright</vt:lpstr>
      <vt:lpstr>Grafică în C/C++ cu SDL</vt:lpstr>
      <vt:lpstr>De ce eu?</vt:lpstr>
      <vt:lpstr>Ce este SDL?</vt:lpstr>
      <vt:lpstr>Ce NU este / NU poate face SDL</vt:lpstr>
      <vt:lpstr>Instalarea bibliotecii SDL</vt:lpstr>
      <vt:lpstr>Cum se instalează SDL în Code::Blocks</vt:lpstr>
      <vt:lpstr>Dezarhivarea</vt:lpstr>
      <vt:lpstr>Includerea bibliotecii</vt:lpstr>
      <vt:lpstr>Includerea bibliotecii</vt:lpstr>
      <vt:lpstr>Includerea bibliotecii</vt:lpstr>
      <vt:lpstr>Includerea bibiliotecii</vt:lpstr>
      <vt:lpstr>Instalarea bibliotecii (pe scurt)</vt:lpstr>
      <vt:lpstr>Biblioteci adiționale (extensii)</vt:lpstr>
      <vt:lpstr>Includerea bibliotecilor adiționale</vt:lpstr>
      <vt:lpstr>Includerea bibliotecilor adiționale</vt:lpstr>
      <vt:lpstr>Includerea bibliotecilor adiționale</vt:lpstr>
      <vt:lpstr>Programarea cu SDL</vt:lpstr>
      <vt:lpstr>Exemplu de program cu SDL</vt:lpstr>
      <vt:lpstr>Cum se folosește SDL</vt:lpstr>
      <vt:lpstr>Termeni și concepte folosite</vt:lpstr>
      <vt:lpstr>Funcții utile</vt:lpstr>
      <vt:lpstr>Funcții utile</vt:lpstr>
      <vt:lpstr>Funcții utile</vt:lpstr>
      <vt:lpstr>Funcții utile</vt:lpstr>
      <vt:lpstr>Funcții utile</vt:lpstr>
      <vt:lpstr>Funcții utile</vt:lpstr>
      <vt:lpstr>Evenimente în SDL</vt:lpstr>
      <vt:lpstr>Folosirea evenimentelor în SDL</vt:lpstr>
      <vt:lpstr>Limitări ale evenimentelor</vt:lpstr>
      <vt:lpstr>Keystates și Mousestates</vt:lpstr>
      <vt:lpstr>Folosirea sistemului de keystates</vt:lpstr>
      <vt:lpstr>Folosirea sistemului de mousestates</vt:lpstr>
      <vt:lpstr>Cum se afișează o imagine în SDL</vt:lpstr>
      <vt:lpstr>Alpha Blending</vt:lpstr>
      <vt:lpstr>Folosirea sistemului de ‘alpha blending’</vt:lpstr>
      <vt:lpstr>Informații în plus</vt:lpstr>
      <vt:lpstr>La treabă!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Grafică în C/C++ cu SDL</dc:title>
  <dc:creator>TED</dc:creator>
  <cp:lastModifiedBy>TED</cp:lastModifiedBy>
  <cp:revision>18</cp:revision>
  <dcterms:created xsi:type="dcterms:W3CDTF">2015-04-07T16:55:18Z</dcterms:created>
  <dcterms:modified xsi:type="dcterms:W3CDTF">2015-04-08T04:36:52Z</dcterms:modified>
</cp:coreProperties>
</file>