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8" r:id="rId1"/>
  </p:sldMasterIdLst>
  <p:notesMasterIdLst>
    <p:notesMasterId r:id="rId37"/>
  </p:notesMasterIdLst>
  <p:sldIdLst>
    <p:sldId id="256" r:id="rId2"/>
    <p:sldId id="266" r:id="rId3"/>
    <p:sldId id="257" r:id="rId4"/>
    <p:sldId id="258" r:id="rId5"/>
    <p:sldId id="272" r:id="rId6"/>
    <p:sldId id="259" r:id="rId7"/>
    <p:sldId id="260" r:id="rId8"/>
    <p:sldId id="261" r:id="rId9"/>
    <p:sldId id="262" r:id="rId10"/>
    <p:sldId id="263" r:id="rId11"/>
    <p:sldId id="265" r:id="rId12"/>
    <p:sldId id="264" r:id="rId13"/>
    <p:sldId id="267" r:id="rId14"/>
    <p:sldId id="268" r:id="rId15"/>
    <p:sldId id="269" r:id="rId16"/>
    <p:sldId id="270" r:id="rId17"/>
    <p:sldId id="271" r:id="rId18"/>
    <p:sldId id="275" r:id="rId19"/>
    <p:sldId id="273" r:id="rId20"/>
    <p:sldId id="274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8" r:id="rId32"/>
    <p:sldId id="289" r:id="rId33"/>
    <p:sldId id="290" r:id="rId34"/>
    <p:sldId id="291" r:id="rId35"/>
    <p:sldId id="292" r:id="rId36"/>
  </p:sldIdLst>
  <p:sldSz cx="9144000" cy="6858000" type="screen4x3"/>
  <p:notesSz cx="6858000" cy="9144000"/>
  <p:embeddedFontLst>
    <p:embeddedFont>
      <p:font typeface="Bookman Old Style" pitchFamily="18" charset="0"/>
      <p:regular r:id="rId38"/>
      <p:bold r:id="rId39"/>
      <p:italic r:id="rId40"/>
      <p:boldItalic r:id="rId41"/>
    </p:embeddedFont>
    <p:embeddedFont>
      <p:font typeface="Wingdings 3" pitchFamily="18" charset="2"/>
      <p:regular r:id="rId42"/>
    </p:embeddedFont>
    <p:embeddedFont>
      <p:font typeface="Noto Sans" pitchFamily="34" charset="0"/>
      <p:regular r:id="rId43"/>
      <p:bold r:id="rId44"/>
      <p:italic r:id="rId45"/>
    </p:embeddedFont>
    <p:embeddedFont>
      <p:font typeface="Consolas" pitchFamily="49" charset="0"/>
      <p:regular r:id="rId46"/>
      <p:bold r:id="rId47"/>
      <p:italic r:id="rId48"/>
      <p:boldItalic r:id="rId49"/>
    </p:embeddedFont>
  </p:embeddedFontLst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70" autoAdjust="0"/>
    <p:restoredTop sz="94660"/>
  </p:normalViewPr>
  <p:slideViewPr>
    <p:cSldViewPr>
      <p:cViewPr>
        <p:scale>
          <a:sx n="73" d="100"/>
          <a:sy n="73" d="100"/>
        </p:scale>
        <p:origin x="-1056" y="12"/>
      </p:cViewPr>
      <p:guideLst>
        <p:guide orient="horz" pos="216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5.fntdata"/><Relationship Id="rId47" Type="http://schemas.openxmlformats.org/officeDocument/2006/relationships/font" Target="fonts/font10.fntdata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1.fntdata"/><Relationship Id="rId46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3.fntdata"/><Relationship Id="rId45" Type="http://schemas.openxmlformats.org/officeDocument/2006/relationships/font" Target="fonts/font8.fntdata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7.fntdata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6.fntdata"/><Relationship Id="rId48" Type="http://schemas.openxmlformats.org/officeDocument/2006/relationships/font" Target="fonts/font11.fntdata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D7C3A134-F1C3-464B-BF47-54DC2DE08F52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D7C3A134-F1C3-464B-BF47-54DC2DE08F52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4/2/2013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7C3A134-F1C3-464B-BF47-54DC2DE08F52}" type="datetimeFigureOut">
              <a:rPr lang="en-US" smtClean="0"/>
              <a:pPr/>
              <a:t>4/2/2013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bsdl.org/cgi/docwiki.fcg" TargetMode="External"/><Relationship Id="rId2" Type="http://schemas.openxmlformats.org/officeDocument/2006/relationships/hyperlink" Target="http://www.libsdl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lazyfoo.net/SDL_tutorials/index.php" TargetMode="External"/><Relationship Id="rId4" Type="http://schemas.openxmlformats.org/officeDocument/2006/relationships/hyperlink" Target="http://www.libsdl.org/cgi/docwiki.fcg/SDL_API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tr0ll.net/libsdl/logo/sdl_logo_1600x120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714356"/>
            <a:ext cx="3809994" cy="2857496"/>
          </a:xfrm>
          <a:prstGeom prst="rect">
            <a:avLst/>
          </a:prstGeom>
          <a:noFill/>
        </p:spPr>
      </p:pic>
      <p:sp>
        <p:nvSpPr>
          <p:cNvPr id="23" name="Shape 23"/>
          <p:cNvSpPr txBox="1"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" smtClean="0"/>
              <a:t>Grafică în C/C++ cu ajutorul bibliotecii SDL</a:t>
            </a:r>
            <a:endParaRPr lang="en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" smtClean="0"/>
              <a:t>Budaca Eduard</a:t>
            </a:r>
            <a:endParaRPr lang="en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Includerea bibliotecii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3614734" cy="4937760"/>
          </a:xfrm>
        </p:spPr>
        <p:txBody>
          <a:bodyPr/>
          <a:lstStyle/>
          <a:p>
            <a:r>
              <a:rPr lang="ro-RO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Apoi, sub </a:t>
            </a:r>
            <a:r>
              <a:rPr lang="ro-RO" sz="2400" i="1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Linker Settings-</a:t>
            </a:r>
            <a:r>
              <a:rPr lang="ro-RO" i="1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Other linker options</a:t>
            </a:r>
            <a:r>
              <a:rPr lang="ro-RO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, vei scrie</a:t>
            </a:r>
            <a:r>
              <a:rPr lang="ro-RO" i="1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/>
            </a:r>
            <a:br>
              <a:rPr lang="ro-RO" i="1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</a:br>
            <a:r>
              <a:rPr lang="ro-RO" sz="2000" i="1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-lmingw32 -lSDLmain –lSDL</a:t>
            </a:r>
          </a:p>
          <a:p>
            <a:r>
              <a:rPr lang="ro-RO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OK.</a:t>
            </a:r>
            <a:endParaRPr lang="en-US" dirty="0">
              <a:latin typeface="Noto Sans" pitchFamily="34" charset="0"/>
              <a:ea typeface="Noto Sans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357298"/>
            <a:ext cx="4453014" cy="328614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5357818" y="1928802"/>
            <a:ext cx="785818" cy="214314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Includerea</a:t>
            </a:r>
            <a:r>
              <a:rPr lang="en-US" dirty="0" smtClean="0"/>
              <a:t> </a:t>
            </a:r>
            <a:r>
              <a:rPr lang="en-US" dirty="0" err="1" smtClean="0"/>
              <a:t>bibiliotecii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400552" cy="4937760"/>
          </a:xfrm>
        </p:spPr>
        <p:txBody>
          <a:bodyPr>
            <a:normAutofit lnSpcReduction="10000"/>
          </a:bodyPr>
          <a:lstStyle/>
          <a:p>
            <a:r>
              <a:rPr lang="en-US" dirty="0" err="1" smtClean="0">
                <a:latin typeface="Noto Sans" pitchFamily="34" charset="0"/>
                <a:ea typeface="Noto Sans" pitchFamily="34" charset="0"/>
              </a:rPr>
              <a:t>Ultimul</a:t>
            </a:r>
            <a:r>
              <a:rPr lang="en-US" dirty="0" smtClean="0">
                <a:latin typeface="Noto Sans" pitchFamily="34" charset="0"/>
                <a:ea typeface="Noto Sans" pitchFamily="34" charset="0"/>
              </a:rPr>
              <a:t> pas </a:t>
            </a:r>
            <a:r>
              <a:rPr lang="en-US" dirty="0" err="1" smtClean="0">
                <a:latin typeface="Noto Sans" pitchFamily="34" charset="0"/>
                <a:ea typeface="Noto Sans" pitchFamily="34" charset="0"/>
              </a:rPr>
              <a:t>este</a:t>
            </a:r>
            <a:r>
              <a:rPr lang="en-US" dirty="0" smtClean="0">
                <a:latin typeface="Noto Sans" pitchFamily="34" charset="0"/>
                <a:ea typeface="Noto Sans" pitchFamily="34" charset="0"/>
              </a:rPr>
              <a:t> </a:t>
            </a:r>
            <a:r>
              <a:rPr lang="en-US" dirty="0" err="1" smtClean="0">
                <a:latin typeface="Noto Sans" pitchFamily="34" charset="0"/>
                <a:ea typeface="Noto Sans" pitchFamily="34" charset="0"/>
              </a:rPr>
              <a:t>copierea</a:t>
            </a:r>
            <a:r>
              <a:rPr lang="en-US" dirty="0" smtClean="0">
                <a:latin typeface="Noto Sans" pitchFamily="34" charset="0"/>
                <a:ea typeface="Noto Sans" pitchFamily="34" charset="0"/>
              </a:rPr>
              <a:t> </a:t>
            </a:r>
            <a:r>
              <a:rPr lang="en-US" dirty="0" err="1" smtClean="0">
                <a:latin typeface="Noto Sans" pitchFamily="34" charset="0"/>
                <a:ea typeface="Noto Sans" pitchFamily="34" charset="0"/>
              </a:rPr>
              <a:t>fi</a:t>
            </a:r>
            <a:r>
              <a:rPr lang="ro-RO" dirty="0" smtClean="0">
                <a:latin typeface="Noto Sans" pitchFamily="34" charset="0"/>
                <a:ea typeface="Noto Sans" pitchFamily="34" charset="0"/>
              </a:rPr>
              <a:t>şierelor de tip </a:t>
            </a:r>
            <a:r>
              <a:rPr lang="en-US" dirty="0" smtClean="0">
                <a:latin typeface="Noto Sans" pitchFamily="34" charset="0"/>
                <a:ea typeface="Noto Sans" pitchFamily="34" charset="0"/>
              </a:rPr>
              <a:t> </a:t>
            </a:r>
            <a:r>
              <a:rPr lang="ro-RO" i="1" dirty="0" smtClean="0">
                <a:latin typeface="Noto Sans" pitchFamily="34" charset="0"/>
                <a:ea typeface="Noto Sans" pitchFamily="34" charset="0"/>
              </a:rPr>
              <a:t>.dll</a:t>
            </a:r>
            <a:r>
              <a:rPr lang="ro-RO" dirty="0" smtClean="0">
                <a:latin typeface="Noto Sans" pitchFamily="34" charset="0"/>
                <a:ea typeface="Noto Sans" pitchFamily="34" charset="0"/>
              </a:rPr>
              <a:t> din folderul </a:t>
            </a:r>
            <a:r>
              <a:rPr lang="ro-RO" i="1" dirty="0" smtClean="0">
                <a:latin typeface="Noto Sans" pitchFamily="34" charset="0"/>
                <a:ea typeface="Noto Sans" pitchFamily="34" charset="0"/>
              </a:rPr>
              <a:t>/bin</a:t>
            </a:r>
            <a:r>
              <a:rPr lang="ro-RO" dirty="0" smtClean="0">
                <a:latin typeface="Noto Sans" pitchFamily="34" charset="0"/>
                <a:ea typeface="Noto Sans" pitchFamily="34" charset="0"/>
              </a:rPr>
              <a:t> din arhiva bibliotecii SDL în câteva locaţii:</a:t>
            </a:r>
          </a:p>
          <a:p>
            <a:pPr marL="788670" lvl="1" indent="-514350">
              <a:buFont typeface="+mj-lt"/>
              <a:buAutoNum type="arabicPeriod"/>
            </a:pPr>
            <a:r>
              <a:rPr lang="ro-RO" dirty="0" smtClean="0">
                <a:latin typeface="Noto Sans" pitchFamily="34" charset="0"/>
                <a:ea typeface="Noto Sans" pitchFamily="34" charset="0"/>
              </a:rPr>
              <a:t>Directorul în care se află proiectul</a:t>
            </a:r>
          </a:p>
          <a:p>
            <a:pPr marL="788670" lvl="1" indent="-514350">
              <a:buFont typeface="+mj-lt"/>
              <a:buAutoNum type="arabicPeriod"/>
            </a:pPr>
            <a:r>
              <a:rPr lang="ro-RO" dirty="0" smtClean="0">
                <a:latin typeface="Noto Sans" pitchFamily="34" charset="0"/>
                <a:ea typeface="Noto Sans" pitchFamily="34" charset="0"/>
              </a:rPr>
              <a:t>Directorul </a:t>
            </a:r>
            <a:r>
              <a:rPr lang="ro-RO" i="1" dirty="0" smtClean="0">
                <a:latin typeface="Noto Sans" pitchFamily="34" charset="0"/>
                <a:ea typeface="Noto Sans" pitchFamily="34" charset="0"/>
              </a:rPr>
              <a:t>[nume proiect]/bin/Debug </a:t>
            </a:r>
          </a:p>
          <a:p>
            <a:pPr marL="788670" lvl="1" indent="-514350">
              <a:buFont typeface="+mj-lt"/>
              <a:buAutoNum type="arabicPeriod"/>
            </a:pPr>
            <a:r>
              <a:rPr lang="ro-RO" dirty="0" smtClean="0">
                <a:latin typeface="Noto Sans" pitchFamily="34" charset="0"/>
                <a:ea typeface="Noto Sans" pitchFamily="34" charset="0"/>
              </a:rPr>
              <a:t>Directorul </a:t>
            </a:r>
            <a:r>
              <a:rPr lang="ro-RO" i="1" dirty="0" smtClean="0">
                <a:latin typeface="Noto Sans" pitchFamily="34" charset="0"/>
                <a:ea typeface="Noto Sans" pitchFamily="34" charset="0"/>
              </a:rPr>
              <a:t>[nume proiect]/bin/Release</a:t>
            </a:r>
          </a:p>
          <a:p>
            <a:pPr marL="788670" lvl="1" indent="-514350">
              <a:buFont typeface="+mj-lt"/>
              <a:buAutoNum type="arabicPeriod"/>
            </a:pPr>
            <a:r>
              <a:rPr lang="ro-RO" i="1" dirty="0" smtClean="0">
                <a:latin typeface="Noto Sans" pitchFamily="34" charset="0"/>
                <a:ea typeface="Noto Sans" pitchFamily="34" charset="0"/>
              </a:rPr>
              <a:t>Lângă executabilul final, </a:t>
            </a:r>
            <a:r>
              <a:rPr lang="ro-RO" b="1" i="1" dirty="0" smtClean="0">
                <a:latin typeface="Noto Sans" pitchFamily="34" charset="0"/>
                <a:ea typeface="Noto Sans" pitchFamily="34" charset="0"/>
              </a:rPr>
              <a:t>oriunde va rula</a:t>
            </a:r>
            <a:r>
              <a:rPr lang="ro-RO" i="1" dirty="0" smtClean="0">
                <a:latin typeface="Noto Sans" pitchFamily="34" charset="0"/>
                <a:ea typeface="Noto Sans" pitchFamily="34" charset="0"/>
              </a:rPr>
              <a:t>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357818" y="3000372"/>
            <a:ext cx="3071834" cy="704850"/>
            <a:chOff x="5214942" y="1857364"/>
            <a:chExt cx="3071834" cy="7048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214942" y="1857364"/>
              <a:ext cx="3038475" cy="704850"/>
            </a:xfrm>
            <a:prstGeom prst="rect">
              <a:avLst/>
            </a:prstGeom>
            <a:noFill/>
            <a:ln w="19050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" name="Rectangle 4"/>
            <p:cNvSpPr/>
            <p:nvPr/>
          </p:nvSpPr>
          <p:spPr>
            <a:xfrm>
              <a:off x="5429256" y="2071678"/>
              <a:ext cx="2857520" cy="285752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I</a:t>
            </a:r>
            <a:r>
              <a:rPr lang="ro-RO" dirty="0" smtClean="0"/>
              <a:t>nstalarea </a:t>
            </a:r>
            <a:r>
              <a:rPr lang="ro-RO" dirty="0" smtClean="0"/>
              <a:t>bibliotecii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o-RO" dirty="0" smtClean="0">
                <a:latin typeface="Noto Sans" pitchFamily="34" charset="0"/>
                <a:ea typeface="Noto Sans" pitchFamily="34" charset="0"/>
              </a:rPr>
              <a:t>Descărcarea bibliotecii (versiunea </a:t>
            </a:r>
            <a:r>
              <a:rPr lang="ro-RO" i="1" dirty="0" smtClean="0">
                <a:latin typeface="Noto Sans" pitchFamily="34" charset="0"/>
                <a:ea typeface="Noto Sans" pitchFamily="34" charset="0"/>
              </a:rPr>
              <a:t>mingw32</a:t>
            </a:r>
            <a:r>
              <a:rPr lang="ro-RO" dirty="0" smtClean="0">
                <a:latin typeface="Noto Sans" pitchFamily="34" charset="0"/>
                <a:ea typeface="Noto Sans" pitchFamily="34" charset="0"/>
              </a:rPr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ro-RO" dirty="0" smtClean="0">
                <a:latin typeface="Noto Sans" pitchFamily="34" charset="0"/>
                <a:ea typeface="Noto Sans" pitchFamily="34" charset="0"/>
              </a:rPr>
              <a:t>Dezarhivarea folder-elor </a:t>
            </a:r>
            <a:r>
              <a:rPr lang="ro-RO" i="1" dirty="0" smtClean="0">
                <a:latin typeface="Noto Sans" pitchFamily="34" charset="0"/>
                <a:ea typeface="Noto Sans" pitchFamily="34" charset="0"/>
              </a:rPr>
              <a:t>/include</a:t>
            </a:r>
            <a:r>
              <a:rPr lang="ro-RO" dirty="0" smtClean="0">
                <a:latin typeface="Noto Sans" pitchFamily="34" charset="0"/>
                <a:ea typeface="Noto Sans" pitchFamily="34" charset="0"/>
              </a:rPr>
              <a:t> şi </a:t>
            </a:r>
            <a:r>
              <a:rPr lang="ro-RO" i="1" dirty="0" smtClean="0">
                <a:latin typeface="Noto Sans" pitchFamily="34" charset="0"/>
                <a:ea typeface="Noto Sans" pitchFamily="34" charset="0"/>
              </a:rPr>
              <a:t>/lib</a:t>
            </a:r>
            <a:r>
              <a:rPr lang="ro-RO" dirty="0" smtClean="0">
                <a:latin typeface="Noto Sans" pitchFamily="34" charset="0"/>
                <a:ea typeface="Noto Sans" pitchFamily="34" charset="0"/>
              </a:rPr>
              <a:t> în </a:t>
            </a:r>
            <a:r>
              <a:rPr lang="ro-RO" i="1" dirty="0" smtClean="0">
                <a:latin typeface="Noto Sans" pitchFamily="34" charset="0"/>
                <a:ea typeface="Noto Sans" pitchFamily="34" charset="0"/>
              </a:rPr>
              <a:t>/sdk</a:t>
            </a:r>
          </a:p>
          <a:p>
            <a:pPr marL="514350" indent="-514350">
              <a:buFont typeface="+mj-lt"/>
              <a:buAutoNum type="arabicPeriod"/>
            </a:pPr>
            <a:r>
              <a:rPr lang="ro-RO" dirty="0" smtClean="0">
                <a:latin typeface="Noto Sans" pitchFamily="34" charset="0"/>
                <a:ea typeface="Noto Sans" pitchFamily="34" charset="0"/>
              </a:rPr>
              <a:t>În Code::Blocks:</a:t>
            </a:r>
          </a:p>
          <a:p>
            <a:pPr marL="788670" lvl="1" indent="-514350">
              <a:buFont typeface="+mj-lt"/>
              <a:buAutoNum type="arabicPeriod"/>
            </a:pPr>
            <a:r>
              <a:rPr lang="ro-RO" dirty="0" smtClean="0">
                <a:latin typeface="Noto Sans" pitchFamily="34" charset="0"/>
                <a:ea typeface="Noto Sans" pitchFamily="34" charset="0"/>
              </a:rPr>
              <a:t>La </a:t>
            </a:r>
            <a:r>
              <a:rPr lang="ro-RO" i="1" dirty="0" smtClean="0">
                <a:latin typeface="Noto Sans" pitchFamily="34" charset="0"/>
                <a:ea typeface="Noto Sans" pitchFamily="34" charset="0"/>
              </a:rPr>
              <a:t>Build Options-Search Directories-Compiler</a:t>
            </a:r>
            <a:r>
              <a:rPr lang="ro-RO" dirty="0" smtClean="0">
                <a:latin typeface="Noto Sans" pitchFamily="34" charset="0"/>
                <a:ea typeface="Noto Sans" pitchFamily="34" charset="0"/>
              </a:rPr>
              <a:t> adăugăm directorul </a:t>
            </a:r>
            <a:r>
              <a:rPr lang="ro-RO" i="1" dirty="0" smtClean="0">
                <a:latin typeface="Noto Sans" pitchFamily="34" charset="0"/>
                <a:ea typeface="Noto Sans" pitchFamily="34" charset="0"/>
              </a:rPr>
              <a:t>include</a:t>
            </a:r>
            <a:r>
              <a:rPr lang="ro-RO" dirty="0" smtClean="0">
                <a:latin typeface="Noto Sans" pitchFamily="34" charset="0"/>
                <a:ea typeface="Noto Sans" pitchFamily="34" charset="0"/>
              </a:rPr>
              <a:t>;</a:t>
            </a:r>
          </a:p>
          <a:p>
            <a:pPr marL="788670" lvl="1" indent="-514350">
              <a:buFont typeface="+mj-lt"/>
              <a:buAutoNum type="arabicPeriod"/>
            </a:pPr>
            <a:r>
              <a:rPr lang="ro-RO" dirty="0" smtClean="0">
                <a:latin typeface="Noto Sans" pitchFamily="34" charset="0"/>
                <a:ea typeface="Noto Sans" pitchFamily="34" charset="0"/>
              </a:rPr>
              <a:t>La</a:t>
            </a:r>
            <a:r>
              <a:rPr lang="ro-RO" i="1" dirty="0" smtClean="0">
                <a:latin typeface="Noto Sans" pitchFamily="34" charset="0"/>
                <a:ea typeface="Noto Sans" pitchFamily="34" charset="0"/>
              </a:rPr>
              <a:t> Build Options-Search Directories-Linker </a:t>
            </a:r>
            <a:r>
              <a:rPr lang="ro-RO" dirty="0" smtClean="0">
                <a:latin typeface="Noto Sans" pitchFamily="34" charset="0"/>
                <a:ea typeface="Noto Sans" pitchFamily="34" charset="0"/>
              </a:rPr>
              <a:t>adăugăm directorul </a:t>
            </a:r>
            <a:r>
              <a:rPr lang="ro-RO" i="1" dirty="0" smtClean="0">
                <a:latin typeface="Noto Sans" pitchFamily="34" charset="0"/>
                <a:ea typeface="Noto Sans" pitchFamily="34" charset="0"/>
              </a:rPr>
              <a:t>lib</a:t>
            </a:r>
            <a:r>
              <a:rPr lang="ro-RO" dirty="0" smtClean="0">
                <a:latin typeface="Noto Sans" pitchFamily="34" charset="0"/>
                <a:ea typeface="Noto Sans" pitchFamily="34" charset="0"/>
              </a:rPr>
              <a:t>;</a:t>
            </a:r>
          </a:p>
          <a:p>
            <a:pPr marL="788670" lvl="1" indent="-514350">
              <a:buFont typeface="+mj-lt"/>
              <a:buAutoNum type="arabicPeriod"/>
            </a:pPr>
            <a:r>
              <a:rPr lang="ro-RO" dirty="0" smtClean="0">
                <a:latin typeface="Noto Sans" pitchFamily="34" charset="0"/>
                <a:ea typeface="Noto Sans" pitchFamily="34" charset="0"/>
              </a:rPr>
              <a:t>Sub </a:t>
            </a:r>
            <a:r>
              <a:rPr lang="ro-RO" i="1" dirty="0" smtClean="0">
                <a:latin typeface="Noto Sans" pitchFamily="34" charset="0"/>
                <a:ea typeface="Noto Sans" pitchFamily="34" charset="0"/>
              </a:rPr>
              <a:t>Linker Settings</a:t>
            </a:r>
            <a:r>
              <a:rPr lang="ro-RO" dirty="0" smtClean="0">
                <a:latin typeface="Noto Sans" pitchFamily="34" charset="0"/>
                <a:ea typeface="Noto Sans" pitchFamily="34" charset="0"/>
              </a:rPr>
              <a:t> adăugăm bibliotecile SDL la opţiunile linker-ului</a:t>
            </a:r>
            <a:r>
              <a:rPr lang="ro-RO" dirty="0" smtClean="0">
                <a:latin typeface="Noto Sans" pitchFamily="34" charset="0"/>
                <a:ea typeface="Noto Sans" pitchFamily="34" charset="0"/>
              </a:rPr>
              <a:t>. (</a:t>
            </a:r>
            <a:r>
              <a:rPr lang="ro-RO" sz="2400" i="1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-</a:t>
            </a:r>
            <a:r>
              <a:rPr lang="ro-RO" sz="2400" i="1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lmingw32 -lSDLmain –</a:t>
            </a:r>
            <a:r>
              <a:rPr lang="ro-RO" sz="2400" i="1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lSDL)</a:t>
            </a:r>
            <a:endParaRPr lang="ro-RO" dirty="0" smtClean="0">
              <a:latin typeface="Noto Sans" pitchFamily="34" charset="0"/>
              <a:ea typeface="Noto Sans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o-RO" dirty="0" smtClean="0">
                <a:latin typeface="Noto Sans" pitchFamily="34" charset="0"/>
                <a:ea typeface="Noto Sans" pitchFamily="34" charset="0"/>
              </a:rPr>
              <a:t>Copierea fişierelor </a:t>
            </a:r>
            <a:r>
              <a:rPr lang="ro-RO" i="1" dirty="0" smtClean="0">
                <a:latin typeface="Noto Sans" pitchFamily="34" charset="0"/>
                <a:ea typeface="Noto Sans" pitchFamily="34" charset="0"/>
              </a:rPr>
              <a:t>.dll</a:t>
            </a:r>
            <a:r>
              <a:rPr lang="ro-RO" dirty="0" smtClean="0">
                <a:latin typeface="Noto Sans" pitchFamily="34" charset="0"/>
                <a:ea typeface="Noto Sans" pitchFamily="34" charset="0"/>
              </a:rPr>
              <a:t> lângă executabilele proiectului </a:t>
            </a:r>
            <a:r>
              <a:rPr lang="ro-RO" b="1" dirty="0" smtClean="0">
                <a:latin typeface="Noto Sans" pitchFamily="34" charset="0"/>
                <a:ea typeface="Noto Sans" pitchFamily="34" charset="0"/>
              </a:rPr>
              <a:t>și</a:t>
            </a:r>
            <a:r>
              <a:rPr lang="ro-RO" dirty="0" smtClean="0">
                <a:latin typeface="Noto Sans" pitchFamily="34" charset="0"/>
                <a:ea typeface="Noto Sans" pitchFamily="34" charset="0"/>
              </a:rPr>
              <a:t> în directorul proiectului.</a:t>
            </a:r>
          </a:p>
          <a:p>
            <a:pPr marL="514350" indent="-514350"/>
            <a:r>
              <a:rPr lang="ro-RO" dirty="0" smtClean="0">
                <a:latin typeface="Noto Sans" pitchFamily="34" charset="0"/>
                <a:ea typeface="Noto Sans" pitchFamily="34" charset="0"/>
              </a:rPr>
              <a:t>Tot aşa puteţi proceda la instalarea majoritatăţii bibliotecilor în Code::Blocks.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Biblioteci adiționale (</a:t>
            </a:r>
            <a:r>
              <a:rPr lang="ro-RO" b="1" dirty="0" smtClean="0"/>
              <a:t>extensii</a:t>
            </a:r>
            <a:r>
              <a:rPr lang="ro-RO" dirty="0" smtClean="0"/>
              <a:t>)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186238" cy="4937760"/>
          </a:xfrm>
        </p:spPr>
        <p:txBody>
          <a:bodyPr>
            <a:normAutofit fontScale="92500" lnSpcReduction="10000"/>
          </a:bodyPr>
          <a:lstStyle/>
          <a:p>
            <a:r>
              <a:rPr lang="ro-RO" dirty="0" smtClean="0">
                <a:latin typeface="Noto Sans" pitchFamily="34" charset="0"/>
                <a:ea typeface="Noto Sans" pitchFamily="34" charset="0"/>
              </a:rPr>
              <a:t>SDL poate fi extins cu ajutorul unei multitudini de </a:t>
            </a:r>
            <a:r>
              <a:rPr lang="ro-RO" i="1" dirty="0" smtClean="0">
                <a:latin typeface="Noto Sans" pitchFamily="34" charset="0"/>
                <a:ea typeface="Noto Sans" pitchFamily="34" charset="0"/>
              </a:rPr>
              <a:t>biblioteci adiționale</a:t>
            </a:r>
            <a:r>
              <a:rPr lang="ro-RO" dirty="0" smtClean="0">
                <a:latin typeface="Noto Sans" pitchFamily="34" charset="0"/>
                <a:ea typeface="Noto Sans" pitchFamily="34" charset="0"/>
              </a:rPr>
              <a:t>.</a:t>
            </a:r>
          </a:p>
          <a:p>
            <a:r>
              <a:rPr lang="ro-RO" dirty="0" smtClean="0">
                <a:latin typeface="Noto Sans" pitchFamily="34" charset="0"/>
                <a:ea typeface="Noto Sans" pitchFamily="34" charset="0"/>
              </a:rPr>
              <a:t>Cele mai importante sunt:</a:t>
            </a:r>
          </a:p>
          <a:p>
            <a:pPr lvl="1"/>
            <a:r>
              <a:rPr lang="ro-RO" dirty="0" smtClean="0">
                <a:latin typeface="Noto Sans" pitchFamily="34" charset="0"/>
                <a:ea typeface="Noto Sans" pitchFamily="34" charset="0"/>
              </a:rPr>
              <a:t>sdl_image – se ocupă de încărcarea mai multor tipuri de imagini</a:t>
            </a:r>
          </a:p>
          <a:p>
            <a:pPr lvl="1"/>
            <a:r>
              <a:rPr lang="ro-RO" dirty="0" smtClean="0">
                <a:latin typeface="Noto Sans" pitchFamily="34" charset="0"/>
                <a:ea typeface="Noto Sans" pitchFamily="34" charset="0"/>
              </a:rPr>
              <a:t>sdl_ttf – se ocupă de afișarea textului în aplicațiile SDL </a:t>
            </a:r>
          </a:p>
          <a:p>
            <a:pPr lvl="1"/>
            <a:r>
              <a:rPr lang="ro-RO" dirty="0" smtClean="0">
                <a:latin typeface="Noto Sans" pitchFamily="34" charset="0"/>
                <a:ea typeface="Noto Sans" pitchFamily="34" charset="0"/>
              </a:rPr>
              <a:t>sdl_mixer – simplifică procesul de folosire a sunetului în aplicații care folosesc SDL.</a:t>
            </a:r>
            <a:endParaRPr lang="ro-RO" dirty="0">
              <a:latin typeface="Noto Sans" pitchFamily="34" charset="0"/>
              <a:ea typeface="Noto Sans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714488"/>
            <a:ext cx="3304584" cy="428628"/>
          </a:xfrm>
          <a:prstGeom prst="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Includerea bibliotecilor adiționale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900618" cy="4937760"/>
          </a:xfrm>
        </p:spPr>
        <p:txBody>
          <a:bodyPr>
            <a:normAutofit fontScale="92500"/>
          </a:bodyPr>
          <a:lstStyle/>
          <a:p>
            <a:r>
              <a:rPr lang="ro-RO" dirty="0" smtClean="0">
                <a:latin typeface="Noto Sans" pitchFamily="34" charset="0"/>
                <a:ea typeface="Noto Sans" pitchFamily="34" charset="0"/>
              </a:rPr>
              <a:t>Voi arăta instalarea bibliotecii sdl_image. Instalarea altor biblioteci este foarte similară.</a:t>
            </a:r>
          </a:p>
          <a:p>
            <a:pPr marL="514350" indent="-514350">
              <a:buFont typeface="+mj-lt"/>
              <a:buAutoNum type="arabicPeriod"/>
            </a:pPr>
            <a:r>
              <a:rPr lang="ro-RO" dirty="0" smtClean="0">
                <a:latin typeface="Noto Sans" pitchFamily="34" charset="0"/>
                <a:ea typeface="Noto Sans" pitchFamily="34" charset="0"/>
              </a:rPr>
              <a:t>Navigați la </a:t>
            </a:r>
            <a:r>
              <a:rPr lang="ro-RO" sz="2200" i="1" dirty="0" smtClean="0">
                <a:latin typeface="Noto Sans" pitchFamily="34" charset="0"/>
                <a:ea typeface="Noto Sans" pitchFamily="34" charset="0"/>
              </a:rPr>
              <a:t>http://www.libsdl.org/libraries.php.</a:t>
            </a:r>
            <a:endParaRPr lang="ro-RO" i="1" dirty="0" smtClean="0">
              <a:latin typeface="Noto Sans" pitchFamily="34" charset="0"/>
              <a:ea typeface="Noto Sans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o-RO" dirty="0" smtClean="0">
                <a:latin typeface="Noto Sans" pitchFamily="34" charset="0"/>
                <a:ea typeface="Noto Sans" pitchFamily="34" charset="0"/>
              </a:rPr>
              <a:t>Căutați biblioteca </a:t>
            </a:r>
            <a:r>
              <a:rPr lang="ro-RO" i="1" dirty="0" smtClean="0">
                <a:latin typeface="Noto Sans" pitchFamily="34" charset="0"/>
                <a:ea typeface="Noto Sans" pitchFamily="34" charset="0"/>
              </a:rPr>
              <a:t>sdl_image</a:t>
            </a:r>
            <a:r>
              <a:rPr lang="ro-RO" dirty="0" smtClean="0">
                <a:latin typeface="Noto Sans" pitchFamily="34" charset="0"/>
                <a:ea typeface="Noto Sans" pitchFamily="34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o-RO" dirty="0" smtClean="0">
                <a:latin typeface="Noto Sans" pitchFamily="34" charset="0"/>
                <a:ea typeface="Noto Sans" pitchFamily="34" charset="0"/>
              </a:rPr>
              <a:t>Navigați la site-ul indicat al bibliotecii, în acest caz </a:t>
            </a:r>
            <a:r>
              <a:rPr lang="ro-RO" sz="1700" i="1" dirty="0" smtClean="0">
                <a:latin typeface="Noto Sans" pitchFamily="34" charset="0"/>
                <a:ea typeface="Noto Sans" pitchFamily="34" charset="0"/>
              </a:rPr>
              <a:t>http://www.libsdl.org/projects/SDL_image.</a:t>
            </a:r>
            <a:endParaRPr lang="ro-RO" sz="2000" i="1" dirty="0" smtClean="0">
              <a:latin typeface="Noto Sans" pitchFamily="34" charset="0"/>
              <a:ea typeface="Noto Sans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o-RO" i="1" dirty="0" smtClean="0">
                <a:latin typeface="Noto Sans" pitchFamily="34" charset="0"/>
                <a:ea typeface="Noto Sans" pitchFamily="34" charset="0"/>
              </a:rPr>
              <a:t>Descărcați versiunea </a:t>
            </a:r>
            <a:br>
              <a:rPr lang="ro-RO" i="1" dirty="0" smtClean="0">
                <a:latin typeface="Noto Sans" pitchFamily="34" charset="0"/>
                <a:ea typeface="Noto Sans" pitchFamily="34" charset="0"/>
              </a:rPr>
            </a:br>
            <a:r>
              <a:rPr lang="ro-RO" sz="2400" i="1" dirty="0" smtClean="0">
                <a:latin typeface="Noto Sans" pitchFamily="34" charset="0"/>
                <a:ea typeface="Noto Sans" pitchFamily="34" charset="0"/>
              </a:rPr>
              <a:t>SDL_image-devel-1.2.12-VC.zip</a:t>
            </a:r>
            <a:endParaRPr lang="ro-RO" i="1" dirty="0">
              <a:latin typeface="Noto Sans" pitchFamily="34" charset="0"/>
              <a:ea typeface="Noto Sans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285860"/>
            <a:ext cx="3733800" cy="12763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0075" y="3500438"/>
            <a:ext cx="3853925" cy="235745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5500694" y="5214950"/>
            <a:ext cx="2286016" cy="21431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Includerea bibliotecilor adiționale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5114932" cy="493776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ro-RO" dirty="0" smtClean="0">
                <a:latin typeface="Noto Sans" pitchFamily="34" charset="0"/>
                <a:ea typeface="Noto Sans" pitchFamily="34" charset="0"/>
              </a:rPr>
              <a:t>Dezarhivați zip-ul descărcat.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ro-RO" dirty="0" smtClean="0">
                <a:latin typeface="Noto Sans" pitchFamily="34" charset="0"/>
                <a:ea typeface="Noto Sans" pitchFamily="34" charset="0"/>
              </a:rPr>
              <a:t>Copiați </a:t>
            </a:r>
            <a:r>
              <a:rPr lang="ro-RO" i="1" dirty="0" smtClean="0">
                <a:latin typeface="Noto Sans" pitchFamily="34" charset="0"/>
                <a:ea typeface="Noto Sans" pitchFamily="34" charset="0"/>
              </a:rPr>
              <a:t>/include/SDL_image.h</a:t>
            </a:r>
            <a:r>
              <a:rPr lang="ro-RO" dirty="0" smtClean="0">
                <a:latin typeface="Noto Sans" pitchFamily="34" charset="0"/>
                <a:ea typeface="Noto Sans" pitchFamily="34" charset="0"/>
              </a:rPr>
              <a:t> în</a:t>
            </a:r>
            <a:r>
              <a:rPr lang="ro-RO" sz="2400" dirty="0" smtClean="0">
                <a:latin typeface="Noto Sans" pitchFamily="34" charset="0"/>
                <a:ea typeface="Noto Sans" pitchFamily="34" charset="0"/>
              </a:rPr>
              <a:t> </a:t>
            </a:r>
            <a:r>
              <a:rPr lang="ro-RO" sz="1800" i="1" dirty="0" smtClean="0">
                <a:latin typeface="Noto Sans" pitchFamily="34" charset="0"/>
                <a:ea typeface="Noto Sans" pitchFamily="34" charset="0"/>
              </a:rPr>
              <a:t>[directorul proiectului]/sdk/include/SDL</a:t>
            </a:r>
            <a:r>
              <a:rPr lang="ro-RO" sz="1800" dirty="0" smtClean="0">
                <a:latin typeface="Noto Sans" pitchFamily="34" charset="0"/>
                <a:ea typeface="Noto Sans" pitchFamily="34" charset="0"/>
              </a:rPr>
              <a:t>.</a:t>
            </a:r>
            <a:endParaRPr lang="ro-RO" sz="2000" dirty="0" smtClean="0">
              <a:latin typeface="Noto Sans" pitchFamily="34" charset="0"/>
              <a:ea typeface="Noto Sans" pitchFamily="34" charset="0"/>
            </a:endParaRPr>
          </a:p>
          <a:p>
            <a:pPr marL="514350" indent="-514350">
              <a:buFont typeface="+mj-lt"/>
              <a:buAutoNum type="arabicPeriod" startAt="5"/>
            </a:pPr>
            <a:r>
              <a:rPr lang="ro-RO" dirty="0" smtClean="0">
                <a:latin typeface="Noto Sans" pitchFamily="34" charset="0"/>
                <a:ea typeface="Noto Sans" pitchFamily="34" charset="0"/>
              </a:rPr>
              <a:t>Copiați </a:t>
            </a:r>
            <a:r>
              <a:rPr lang="ro-RO" sz="1800" i="1" dirty="0" smtClean="0">
                <a:latin typeface="Noto Sans" pitchFamily="34" charset="0"/>
                <a:ea typeface="Noto Sans" pitchFamily="34" charset="0"/>
              </a:rPr>
              <a:t>/lib/[arhitecura]/SDL_image.lib</a:t>
            </a:r>
            <a:r>
              <a:rPr lang="ro-RO" sz="1800" dirty="0" smtClean="0">
                <a:latin typeface="Noto Sans" pitchFamily="34" charset="0"/>
                <a:ea typeface="Noto Sans" pitchFamily="34" charset="0"/>
              </a:rPr>
              <a:t> </a:t>
            </a:r>
            <a:r>
              <a:rPr lang="ro-RO" dirty="0" smtClean="0">
                <a:latin typeface="Noto Sans" pitchFamily="34" charset="0"/>
                <a:ea typeface="Noto Sans" pitchFamily="34" charset="0"/>
              </a:rPr>
              <a:t>în </a:t>
            </a:r>
            <a:r>
              <a:rPr lang="ro-RO" sz="2000" i="1" dirty="0" smtClean="0">
                <a:solidFill>
                  <a:prstClr val="black"/>
                </a:solidFill>
                <a:latin typeface="Noto Sans" pitchFamily="34" charset="0"/>
                <a:ea typeface="Noto Sans" pitchFamily="34" charset="0"/>
              </a:rPr>
              <a:t>[directorul proiectului]/sdk/lib</a:t>
            </a:r>
            <a:r>
              <a:rPr lang="ro-RO" sz="2000" dirty="0" smtClean="0">
                <a:solidFill>
                  <a:prstClr val="black"/>
                </a:solidFill>
                <a:latin typeface="Noto Sans" pitchFamily="34" charset="0"/>
                <a:ea typeface="Noto Sans" pitchFamily="34" charset="0"/>
              </a:rPr>
              <a:t>.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ro-RO" dirty="0" smtClean="0">
                <a:solidFill>
                  <a:prstClr val="black"/>
                </a:solidFill>
                <a:latin typeface="Noto Sans" pitchFamily="34" charset="0"/>
                <a:ea typeface="Noto Sans" pitchFamily="34" charset="0"/>
              </a:rPr>
              <a:t>Copiați fișierele </a:t>
            </a:r>
            <a:r>
              <a:rPr lang="ro-RO" i="1" dirty="0" smtClean="0">
                <a:solidFill>
                  <a:prstClr val="black"/>
                </a:solidFill>
                <a:latin typeface="Noto Sans" pitchFamily="34" charset="0"/>
                <a:ea typeface="Noto Sans" pitchFamily="34" charset="0"/>
              </a:rPr>
              <a:t>SDL_image.dll</a:t>
            </a:r>
            <a:r>
              <a:rPr lang="ro-RO" dirty="0" smtClean="0">
                <a:solidFill>
                  <a:prstClr val="black"/>
                </a:solidFill>
                <a:latin typeface="Noto Sans" pitchFamily="34" charset="0"/>
                <a:ea typeface="Noto Sans" pitchFamily="34" charset="0"/>
              </a:rPr>
              <a:t>, </a:t>
            </a:r>
            <a:r>
              <a:rPr lang="ro-RO" i="1" dirty="0" smtClean="0">
                <a:solidFill>
                  <a:prstClr val="black"/>
                </a:solidFill>
                <a:latin typeface="Noto Sans" pitchFamily="34" charset="0"/>
                <a:ea typeface="Noto Sans" pitchFamily="34" charset="0"/>
              </a:rPr>
              <a:t>zlib1.dll</a:t>
            </a:r>
            <a:r>
              <a:rPr lang="ro-RO" dirty="0" smtClean="0">
                <a:solidFill>
                  <a:prstClr val="black"/>
                </a:solidFill>
                <a:latin typeface="Noto Sans" pitchFamily="34" charset="0"/>
                <a:ea typeface="Noto Sans" pitchFamily="34" charset="0"/>
              </a:rPr>
              <a:t> + </a:t>
            </a:r>
            <a:r>
              <a:rPr lang="ro-RO" i="1" dirty="0" smtClean="0">
                <a:solidFill>
                  <a:prstClr val="black"/>
                </a:solidFill>
                <a:latin typeface="Noto Sans" pitchFamily="34" charset="0"/>
                <a:ea typeface="Noto Sans" pitchFamily="34" charset="0"/>
              </a:rPr>
              <a:t>libpng15-15 </a:t>
            </a:r>
            <a:r>
              <a:rPr lang="ro-RO" dirty="0" smtClean="0">
                <a:solidFill>
                  <a:prstClr val="black"/>
                </a:solidFill>
                <a:latin typeface="Noto Sans" pitchFamily="34" charset="0"/>
                <a:ea typeface="Noto Sans" pitchFamily="34" charset="0"/>
              </a:rPr>
              <a:t>(pentru folosirea fișierelor .png), </a:t>
            </a:r>
            <a:r>
              <a:rPr lang="ro-RO" i="1" dirty="0" smtClean="0">
                <a:solidFill>
                  <a:prstClr val="black"/>
                </a:solidFill>
                <a:latin typeface="Noto Sans" pitchFamily="34" charset="0"/>
                <a:ea typeface="Noto Sans" pitchFamily="34" charset="0"/>
              </a:rPr>
              <a:t>libjpeg-8</a:t>
            </a:r>
            <a:r>
              <a:rPr lang="ro-RO" dirty="0" smtClean="0">
                <a:solidFill>
                  <a:prstClr val="black"/>
                </a:solidFill>
                <a:latin typeface="Noto Sans" pitchFamily="34" charset="0"/>
                <a:ea typeface="Noto Sans" pitchFamily="34" charset="0"/>
              </a:rPr>
              <a:t> (pentru .jpg), etc. în toate locațiile specificate și la instalarea bibliotecii SDL.</a:t>
            </a:r>
            <a:endParaRPr lang="ro-RO" dirty="0" smtClean="0">
              <a:latin typeface="Noto Sans" pitchFamily="34" charset="0"/>
              <a:ea typeface="Noto Sans" pitchFamily="34" charset="0"/>
            </a:endParaRPr>
          </a:p>
          <a:p>
            <a:pPr marL="514350" indent="-514350">
              <a:buFont typeface="+mj-lt"/>
              <a:buAutoNum type="arabicPeriod" startAt="5"/>
            </a:pPr>
            <a:endParaRPr lang="ro-RO" dirty="0">
              <a:latin typeface="Noto Sans" pitchFamily="34" charset="0"/>
              <a:ea typeface="Noto Sans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643570" y="1428736"/>
            <a:ext cx="3300410" cy="809625"/>
            <a:chOff x="5143504" y="1500174"/>
            <a:chExt cx="3657600" cy="809625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143504" y="1500174"/>
              <a:ext cx="3657600" cy="80962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" name="Rectangle 4"/>
            <p:cNvSpPr/>
            <p:nvPr/>
          </p:nvSpPr>
          <p:spPr>
            <a:xfrm>
              <a:off x="5214942" y="1643050"/>
              <a:ext cx="928694" cy="214314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2357430"/>
            <a:ext cx="3305175" cy="11239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5643570" y="3214686"/>
            <a:ext cx="1143008" cy="214314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Includerea bibliotecilor adiționale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857364"/>
            <a:ext cx="5186370" cy="4299596"/>
          </a:xfrm>
        </p:spPr>
        <p:txBody>
          <a:bodyPr/>
          <a:lstStyle/>
          <a:p>
            <a:pPr marL="514350" indent="-514350">
              <a:buFont typeface="+mj-lt"/>
              <a:buAutoNum type="arabicPeriod" startAt="9"/>
            </a:pPr>
            <a:r>
              <a:rPr lang="ro-RO" dirty="0" smtClean="0">
                <a:latin typeface="Noto Sans" pitchFamily="34" charset="0"/>
                <a:ea typeface="Noto Sans" pitchFamily="34" charset="0"/>
              </a:rPr>
              <a:t>În Code::Blocks, la</a:t>
            </a:r>
            <a:r>
              <a:rPr lang="ro-RO" sz="2000" dirty="0" smtClean="0">
                <a:latin typeface="Noto Sans" pitchFamily="34" charset="0"/>
                <a:ea typeface="Noto Sans" pitchFamily="34" charset="0"/>
              </a:rPr>
              <a:t> </a:t>
            </a:r>
            <a:r>
              <a:rPr lang="ro-RO" sz="2000" i="1" dirty="0" smtClean="0">
                <a:latin typeface="Noto Sans" pitchFamily="34" charset="0"/>
                <a:ea typeface="Noto Sans" pitchFamily="34" charset="0"/>
              </a:rPr>
              <a:t>Project-Build Options</a:t>
            </a:r>
            <a:r>
              <a:rPr lang="en-US" sz="2000" i="1" dirty="0" smtClean="0">
                <a:latin typeface="Noto Sans" pitchFamily="34" charset="0"/>
                <a:ea typeface="Noto Sans" pitchFamily="34" charset="0"/>
              </a:rPr>
              <a:t>…</a:t>
            </a:r>
            <a:r>
              <a:rPr lang="ro-RO" sz="2000" i="1" dirty="0" smtClean="0">
                <a:latin typeface="Noto Sans" pitchFamily="34" charset="0"/>
                <a:ea typeface="Noto Sans" pitchFamily="34" charset="0"/>
              </a:rPr>
              <a:t>-</a:t>
            </a:r>
            <a:r>
              <a:rPr lang="ro-RO" sz="2400" i="1" dirty="0" smtClean="0">
                <a:latin typeface="Noto Sans" pitchFamily="34" charset="0"/>
                <a:ea typeface="Noto Sans" pitchFamily="34" charset="0"/>
              </a:rPr>
              <a:t> </a:t>
            </a:r>
            <a:r>
              <a:rPr lang="ro-RO" sz="2000" i="1" dirty="0" smtClean="0">
                <a:latin typeface="Noto Sans" pitchFamily="34" charset="0"/>
                <a:ea typeface="Noto Sans" pitchFamily="34" charset="0"/>
              </a:rPr>
              <a:t>Linker Settings-Other linker options</a:t>
            </a:r>
            <a:r>
              <a:rPr lang="ro-RO" sz="2000" dirty="0" smtClean="0">
                <a:latin typeface="Noto Sans" pitchFamily="34" charset="0"/>
                <a:ea typeface="Noto Sans" pitchFamily="34" charset="0"/>
              </a:rPr>
              <a:t> </a:t>
            </a:r>
            <a:r>
              <a:rPr lang="ro-RO" dirty="0" smtClean="0">
                <a:latin typeface="Noto Sans" pitchFamily="34" charset="0"/>
                <a:ea typeface="Noto Sans" pitchFamily="34" charset="0"/>
              </a:rPr>
              <a:t>veți adăuga </a:t>
            </a:r>
            <a:r>
              <a:rPr lang="ro-RO" sz="2000" i="1" dirty="0" smtClean="0">
                <a:latin typeface="Noto Sans" pitchFamily="34" charset="0"/>
                <a:ea typeface="Noto Sans" pitchFamily="34" charset="0"/>
              </a:rPr>
              <a:t>-lSDL_image</a:t>
            </a:r>
            <a:r>
              <a:rPr lang="ro-RO" sz="2000" dirty="0" smtClean="0">
                <a:latin typeface="Noto Sans" pitchFamily="34" charset="0"/>
                <a:ea typeface="Noto Sans" pitchFamily="34" charset="0"/>
              </a:rPr>
              <a:t> </a:t>
            </a:r>
            <a:r>
              <a:rPr lang="ro-RO" dirty="0" smtClean="0">
                <a:latin typeface="Noto Sans" pitchFamily="34" charset="0"/>
                <a:ea typeface="Noto Sans" pitchFamily="34" charset="0"/>
              </a:rPr>
              <a:t>după opțiunile existente.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785926"/>
            <a:ext cx="3372166" cy="64294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Programarea cu SDL</a:t>
            </a:r>
            <a:endParaRPr lang="ro-RO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Exemplu de program folosind SDL</a:t>
            </a:r>
            <a:endParaRPr lang="ro-RO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424378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#include "SDL/SDL.h" //Header-ul SDL</a:t>
            </a:r>
          </a:p>
          <a:p>
            <a:pPr>
              <a:buNone/>
            </a:pPr>
            <a:endParaRPr lang="ro-RO" sz="2000" dirty="0" smtClean="0"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int main (int argc, char* args[]){//NEAPARAT asa.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	SDL_Init(SDL_INIT_EVERYTHING); //Initializam SDL-ul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	SDL_SetVideoMode(800, 600, 32, SDL_FULLSCREEN);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	//initializam o fereastra 800x600x32bpp, fullscreen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	//Lucru cu SDL aici...	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	SDL_Delay(2000);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	//Va astepta 2 secunde inainte sa inchida programul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	SDL_Quit(); //inchidem SDL-ul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	return 0;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}</a:t>
            </a:r>
            <a:endParaRPr lang="ro-RO" sz="2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5643578"/>
            <a:ext cx="82153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>
                <a:latin typeface="Noto Sans" pitchFamily="34" charset="0"/>
                <a:ea typeface="Noto Sans" pitchFamily="34" charset="0"/>
              </a:rPr>
              <a:t>Notă: Nu am folosit diacritice pe aceste slide-uri deoarece diacriticele nu fac parte din codul ASCII și doresc ca această ‘bucată de cod’ să poată fi ‘copiată și lipită’ într-un cod sursă fără probleme.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Cum se folosește SDL</a:t>
            </a:r>
            <a:endParaRPr lang="ro-RO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o-RO" dirty="0" smtClean="0">
                <a:latin typeface="Noto Sans" pitchFamily="34" charset="0"/>
                <a:ea typeface="Noto Sans" pitchFamily="34" charset="0"/>
              </a:rPr>
              <a:t>În primul rând, fiecare proiect trebuie să aibă următoarea linie de cod inclusă:</a:t>
            </a:r>
          </a:p>
          <a:p>
            <a:pPr lvl="1"/>
            <a:r>
              <a:rPr lang="ro-RO" sz="2000" i="1" dirty="0" smtClean="0">
                <a:latin typeface="Noto Sans" pitchFamily="34" charset="0"/>
                <a:ea typeface="Noto Sans" pitchFamily="34" charset="0"/>
                <a:cs typeface="Consolas" pitchFamily="49" charset="0"/>
              </a:rPr>
              <a:t>#include "SDL/SDL.h"</a:t>
            </a:r>
          </a:p>
          <a:p>
            <a:r>
              <a:rPr lang="ro-RO" dirty="0" smtClean="0">
                <a:latin typeface="Noto Sans" pitchFamily="34" charset="0"/>
                <a:ea typeface="Noto Sans" pitchFamily="34" charset="0"/>
                <a:cs typeface="Consolas" pitchFamily="49" charset="0"/>
              </a:rPr>
              <a:t>Pentru proiecte mici (1-3 fișiere sursă), se poate pune această linie la începutul fiecărui fișier </a:t>
            </a:r>
            <a:r>
              <a:rPr lang="ro-RO" i="1" dirty="0" smtClean="0">
                <a:latin typeface="Noto Sans" pitchFamily="34" charset="0"/>
                <a:ea typeface="Noto Sans" pitchFamily="34" charset="0"/>
                <a:cs typeface="Consolas" pitchFamily="49" charset="0"/>
              </a:rPr>
              <a:t>.c</a:t>
            </a:r>
            <a:r>
              <a:rPr lang="ro-RO" dirty="0" smtClean="0">
                <a:latin typeface="Noto Sans" pitchFamily="34" charset="0"/>
                <a:ea typeface="Noto Sans" pitchFamily="34" charset="0"/>
                <a:cs typeface="Consolas" pitchFamily="49" charset="0"/>
              </a:rPr>
              <a:t>/</a:t>
            </a:r>
            <a:r>
              <a:rPr lang="ro-RO" i="1" dirty="0" smtClean="0">
                <a:latin typeface="Noto Sans" pitchFamily="34" charset="0"/>
                <a:ea typeface="Noto Sans" pitchFamily="34" charset="0"/>
                <a:cs typeface="Consolas" pitchFamily="49" charset="0"/>
              </a:rPr>
              <a:t>.cpp</a:t>
            </a:r>
            <a:r>
              <a:rPr lang="ro-RO" dirty="0" smtClean="0">
                <a:latin typeface="Noto Sans" pitchFamily="34" charset="0"/>
                <a:ea typeface="Noto Sans" pitchFamily="34" charset="0"/>
                <a:cs typeface="Consolas" pitchFamily="49" charset="0"/>
              </a:rPr>
              <a:t>.</a:t>
            </a:r>
          </a:p>
          <a:p>
            <a:r>
              <a:rPr lang="ro-RO" dirty="0" smtClean="0">
                <a:latin typeface="Noto Sans" pitchFamily="34" charset="0"/>
                <a:ea typeface="Noto Sans" pitchFamily="34" charset="0"/>
                <a:cs typeface="Consolas" pitchFamily="49" charset="0"/>
              </a:rPr>
              <a:t>Pentru proiecte mai mari:</a:t>
            </a:r>
          </a:p>
          <a:p>
            <a:pPr lvl="1"/>
            <a:r>
              <a:rPr lang="ro-RO" dirty="0" smtClean="0">
                <a:latin typeface="Noto Sans" pitchFamily="34" charset="0"/>
                <a:ea typeface="Noto Sans" pitchFamily="34" charset="0"/>
                <a:cs typeface="Consolas" pitchFamily="49" charset="0"/>
              </a:rPr>
              <a:t>se recomandă folosirea unui header (fișier </a:t>
            </a:r>
            <a:r>
              <a:rPr lang="ro-RO" i="1" dirty="0" smtClean="0">
                <a:latin typeface="Noto Sans" pitchFamily="34" charset="0"/>
                <a:ea typeface="Noto Sans" pitchFamily="34" charset="0"/>
                <a:cs typeface="Consolas" pitchFamily="49" charset="0"/>
              </a:rPr>
              <a:t>.h</a:t>
            </a:r>
            <a:r>
              <a:rPr lang="ro-RO" dirty="0" smtClean="0">
                <a:latin typeface="Noto Sans" pitchFamily="34" charset="0"/>
                <a:ea typeface="Noto Sans" pitchFamily="34" charset="0"/>
                <a:cs typeface="Consolas" pitchFamily="49" charset="0"/>
              </a:rPr>
              <a:t> care conține declarațiile funcțiilor) inclus (prin intermediul directivei </a:t>
            </a:r>
            <a:r>
              <a:rPr lang="ro-RO" i="1" dirty="0" smtClean="0">
                <a:latin typeface="Noto Sans" pitchFamily="34" charset="0"/>
                <a:ea typeface="Noto Sans" pitchFamily="34" charset="0"/>
                <a:cs typeface="Consolas" pitchFamily="49" charset="0"/>
              </a:rPr>
              <a:t>#include</a:t>
            </a:r>
            <a:r>
              <a:rPr lang="ro-RO" dirty="0" smtClean="0">
                <a:latin typeface="Noto Sans" pitchFamily="34" charset="0"/>
                <a:ea typeface="Noto Sans" pitchFamily="34" charset="0"/>
                <a:cs typeface="Consolas" pitchFamily="49" charset="0"/>
              </a:rPr>
              <a:t>).</a:t>
            </a:r>
          </a:p>
          <a:p>
            <a:pPr lvl="1"/>
            <a:r>
              <a:rPr lang="ro-RO" dirty="0" smtClean="0">
                <a:latin typeface="Noto Sans" pitchFamily="34" charset="0"/>
                <a:ea typeface="Noto Sans" pitchFamily="34" charset="0"/>
                <a:cs typeface="Consolas" pitchFamily="49" charset="0"/>
              </a:rPr>
              <a:t>se recomandă crearea unui fișier sursă care să conțină mai multe funcții destinate să facă lucrul cu SDL mai ușor.</a:t>
            </a:r>
            <a:r>
              <a:rPr lang="ro-RO" i="1" dirty="0" smtClean="0">
                <a:latin typeface="Noto Sans" pitchFamily="34" charset="0"/>
                <a:ea typeface="Noto Sans" pitchFamily="34" charset="0"/>
                <a:cs typeface="Consolas" pitchFamily="49" charset="0"/>
              </a:rPr>
              <a:t> </a:t>
            </a:r>
            <a:endParaRPr lang="ro-RO" i="1" dirty="0">
              <a:latin typeface="Noto Sans" pitchFamily="34" charset="0"/>
              <a:ea typeface="Noto Sans" pitchFamily="34" charset="0"/>
              <a:cs typeface="Consolas" pitchFamily="49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De ce eu?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85720" y="1285860"/>
            <a:ext cx="4857784" cy="5143536"/>
          </a:xfrm>
        </p:spPr>
        <p:txBody>
          <a:bodyPr>
            <a:normAutofit/>
          </a:bodyPr>
          <a:lstStyle/>
          <a:p>
            <a:r>
              <a:rPr lang="ro-RO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Sunt un elev in clasa a X-a.</a:t>
            </a:r>
          </a:p>
          <a:p>
            <a:r>
              <a:rPr lang="ro-RO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Am realizat un joc </a:t>
            </a:r>
            <a:r>
              <a:rPr lang="ro-RO" sz="2800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între aprilie 2012 şi ianuarie 2013</a:t>
            </a:r>
            <a:r>
              <a:rPr lang="ro-RO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 folosind SDL, EnderRUN.</a:t>
            </a:r>
          </a:p>
          <a:p>
            <a:r>
              <a:rPr lang="ro-RO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A durat 5-6 luni de muncă susţinută.</a:t>
            </a:r>
          </a:p>
          <a:p>
            <a:endParaRPr lang="ro-RO" dirty="0" smtClean="0">
              <a:latin typeface="Noto Sans" pitchFamily="34" charset="0"/>
              <a:ea typeface="Noto Sans" pitchFamily="34" charset="0"/>
            </a:endParaRPr>
          </a:p>
          <a:p>
            <a:endParaRPr lang="ro-RO" dirty="0" smtClean="0">
              <a:latin typeface="Noto Sans" pitchFamily="34" charset="0"/>
              <a:ea typeface="Noto Sans" pitchFamily="34" charset="0"/>
            </a:endParaRPr>
          </a:p>
          <a:p>
            <a:pPr>
              <a:buNone/>
            </a:pPr>
            <a:endParaRPr lang="ro-RO" dirty="0" smtClean="0">
              <a:latin typeface="Noto Sans" pitchFamily="34" charset="0"/>
              <a:ea typeface="Noto Sans" pitchFamily="34" charset="0"/>
            </a:endParaRPr>
          </a:p>
          <a:p>
            <a:pPr>
              <a:buNone/>
            </a:pPr>
            <a:endParaRPr lang="ro-RO" dirty="0" smtClean="0">
              <a:latin typeface="Noto Sans" pitchFamily="34" charset="0"/>
              <a:ea typeface="Noto Sans" pitchFamily="34" charset="0"/>
            </a:endParaRPr>
          </a:p>
          <a:p>
            <a:pPr>
              <a:buNone/>
            </a:pPr>
            <a:endParaRPr lang="ro-RO" dirty="0" smtClean="0">
              <a:latin typeface="Noto Sans" pitchFamily="34" charset="0"/>
              <a:ea typeface="Noto Sans" pitchFamily="34" charset="0"/>
            </a:endParaRPr>
          </a:p>
        </p:txBody>
      </p:sp>
      <p:pic>
        <p:nvPicPr>
          <p:cNvPr id="30722" name="Picture 2" descr="http://i7.minus.com/jbkAtxlLNpxqy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357298"/>
            <a:ext cx="3436605" cy="468628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Funcții utile în </a:t>
            </a:r>
            <a:r>
              <a:rPr lang="ro-RO" i="1" dirty="0" smtClean="0"/>
              <a:t>sdlwork.cpp</a:t>
            </a:r>
            <a:endParaRPr lang="ro-RO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o-RO" i="1" dirty="0" smtClean="0">
                <a:latin typeface="Noto Sans" pitchFamily="34" charset="0"/>
                <a:ea typeface="Noto Sans" pitchFamily="34" charset="0"/>
              </a:rPr>
              <a:t>init_sdl();</a:t>
            </a:r>
          </a:p>
          <a:p>
            <a:pPr marL="788670" lvl="1" indent="-514350"/>
            <a:r>
              <a:rPr lang="ro-RO" dirty="0" smtClean="0">
                <a:latin typeface="Noto Sans" pitchFamily="34" charset="0"/>
                <a:ea typeface="Noto Sans" pitchFamily="34" charset="0"/>
              </a:rPr>
              <a:t>Va fi apelată la începutul fiecărui program. Va inițializa SDL-ul, fereastra grafică și extensiile.</a:t>
            </a:r>
          </a:p>
          <a:p>
            <a:pPr marL="514350" indent="-514350">
              <a:buFont typeface="+mj-lt"/>
              <a:buAutoNum type="arabicPeriod"/>
            </a:pPr>
            <a:r>
              <a:rPr lang="ro-RO" i="1" dirty="0" smtClean="0">
                <a:latin typeface="Noto Sans" pitchFamily="34" charset="0"/>
                <a:ea typeface="Noto Sans" pitchFamily="34" charset="0"/>
              </a:rPr>
              <a:t>close_sdl();</a:t>
            </a:r>
            <a:endParaRPr lang="ro-RO" dirty="0" smtClean="0">
              <a:latin typeface="Noto Sans" pitchFamily="34" charset="0"/>
              <a:ea typeface="Noto Sans" pitchFamily="34" charset="0"/>
            </a:endParaRPr>
          </a:p>
          <a:p>
            <a:pPr marL="788670" lvl="1" indent="-514350"/>
            <a:r>
              <a:rPr lang="ro-RO" dirty="0" smtClean="0">
                <a:latin typeface="Noto Sans" pitchFamily="34" charset="0"/>
                <a:ea typeface="Noto Sans" pitchFamily="34" charset="0"/>
              </a:rPr>
              <a:t>Va fi apelată înainte de închierea fiecărui program. Va închide SDL-ul, va închide extensiile și va elibera suprafețele folosite.</a:t>
            </a:r>
          </a:p>
          <a:p>
            <a:pPr marL="514350" indent="-514350">
              <a:buFont typeface="+mj-lt"/>
              <a:buAutoNum type="arabicPeriod"/>
            </a:pPr>
            <a:r>
              <a:rPr lang="ro-RO" i="1" dirty="0" smtClean="0">
                <a:latin typeface="Noto Sans" pitchFamily="34" charset="0"/>
                <a:ea typeface="Noto Sans" pitchFamily="34" charset="0"/>
              </a:rPr>
              <a:t>load_image();</a:t>
            </a:r>
          </a:p>
          <a:p>
            <a:pPr marL="788670" lvl="1" indent="-514350"/>
            <a:r>
              <a:rPr lang="ro-RO" dirty="0" smtClean="0">
                <a:latin typeface="Noto Sans" pitchFamily="34" charset="0"/>
                <a:ea typeface="Noto Sans" pitchFamily="34" charset="0"/>
              </a:rPr>
              <a:t>Această funcție va încărca o imagine dintr-un fișier. </a:t>
            </a:r>
          </a:p>
          <a:p>
            <a:pPr marL="514350" indent="-514350">
              <a:buFont typeface="+mj-lt"/>
              <a:buAutoNum type="arabicPeriod"/>
            </a:pPr>
            <a:r>
              <a:rPr lang="ro-RO" i="1" dirty="0" smtClean="0">
                <a:latin typeface="Noto Sans" pitchFamily="34" charset="0"/>
                <a:ea typeface="Noto Sans" pitchFamily="34" charset="0"/>
              </a:rPr>
              <a:t>blit_surface ();</a:t>
            </a:r>
          </a:p>
          <a:p>
            <a:pPr marL="788670" lvl="1" indent="-514350"/>
            <a:r>
              <a:rPr lang="ro-RO" dirty="0" smtClean="0">
                <a:latin typeface="Noto Sans" pitchFamily="34" charset="0"/>
                <a:ea typeface="Noto Sans" pitchFamily="34" charset="0"/>
              </a:rPr>
              <a:t>Scopul acestei funcții este de a simplifica procesul de ‘lipire’ a unei suprafețe pe alta (de exemplu pe ecran).</a:t>
            </a:r>
          </a:p>
          <a:p>
            <a:pPr marL="514350" indent="-514350"/>
            <a:endParaRPr lang="ro-RO" dirty="0">
              <a:latin typeface="Noto Sans" pitchFamily="34" charset="0"/>
              <a:ea typeface="Noto Sans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Funcția </a:t>
            </a:r>
            <a:r>
              <a:rPr lang="ro-RO" i="1" dirty="0" smtClean="0"/>
              <a:t>init_sdl();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424378"/>
          </a:xfrm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o-RO" sz="2200" dirty="0" smtClean="0">
                <a:latin typeface="Consolas" pitchFamily="49" charset="0"/>
                <a:cs typeface="Consolas" pitchFamily="49" charset="0"/>
              </a:rPr>
              <a:t>void init_sdl(bool is_fullscr){</a:t>
            </a:r>
          </a:p>
          <a:p>
            <a:pPr>
              <a:buNone/>
            </a:pPr>
            <a:r>
              <a:rPr lang="ro-RO" sz="2200" dirty="0" smtClean="0">
                <a:latin typeface="Consolas" pitchFamily="49" charset="0"/>
                <a:cs typeface="Consolas" pitchFamily="49" charset="0"/>
              </a:rPr>
              <a:t>//functia initializeaza SDL, extensiile si fereastra activa.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o-RO" sz="2200" dirty="0" smtClean="0">
                <a:latin typeface="Consolas" pitchFamily="49" charset="0"/>
                <a:cs typeface="Consolas" pitchFamily="49" charset="0"/>
              </a:rPr>
              <a:t>//Parametrul ‘bool is_fullscr’ specifica daca fereastra va fi ‘fullscreen’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o-RO" sz="2200" dirty="0" smtClean="0">
                <a:latin typeface="Consolas" pitchFamily="49" charset="0"/>
                <a:cs typeface="Consolas" pitchFamily="49" charset="0"/>
              </a:rPr>
              <a:t>	SDL_Init(SDL_INIT_EVERYTHING); //initializeaza SDL; toate modulele</a:t>
            </a:r>
          </a:p>
          <a:p>
            <a:pPr>
              <a:buNone/>
            </a:pPr>
            <a:r>
              <a:rPr lang="ro-RO" sz="2200" dirty="0" smtClean="0">
                <a:latin typeface="Consolas" pitchFamily="49" charset="0"/>
                <a:cs typeface="Consolas" pitchFamily="49" charset="0"/>
              </a:rPr>
              <a:t>	IMG_Init(IMG_INIT_PNG); //initializeaza sdl_image</a:t>
            </a:r>
          </a:p>
          <a:p>
            <a:pPr>
              <a:buNone/>
            </a:pPr>
            <a:r>
              <a:rPr lang="ro-RO" sz="2200" dirty="0" smtClean="0">
                <a:latin typeface="Consolas" pitchFamily="49" charset="0"/>
                <a:cs typeface="Consolas" pitchFamily="49" charset="0"/>
              </a:rPr>
              <a:t>	if (is_fullscr){</a:t>
            </a:r>
          </a:p>
          <a:p>
            <a:pPr>
              <a:buNone/>
            </a:pPr>
            <a:r>
              <a:rPr lang="ro-RO" sz="2200" dirty="0" smtClean="0">
                <a:latin typeface="Consolas" pitchFamily="49" charset="0"/>
                <a:cs typeface="Consolas" pitchFamily="49" charset="0"/>
              </a:rPr>
              <a:t>		screen = SDL_SetVideoMode(800, 600, 32, SDL_FULLSCREEN);</a:t>
            </a:r>
          </a:p>
          <a:p>
            <a:pPr>
              <a:buNone/>
            </a:pPr>
            <a:r>
              <a:rPr lang="ro-RO" sz="2200" dirty="0" smtClean="0">
                <a:latin typeface="Consolas" pitchFamily="49" charset="0"/>
                <a:cs typeface="Consolas" pitchFamily="49" charset="0"/>
              </a:rPr>
              <a:t>		//initializeaza fereastra; 800x600, 32bpp, fullscreen</a:t>
            </a:r>
          </a:p>
          <a:p>
            <a:pPr>
              <a:buNone/>
            </a:pPr>
            <a:r>
              <a:rPr lang="ro-RO" sz="2200" dirty="0" smtClean="0">
                <a:latin typeface="Consolas" pitchFamily="49" charset="0"/>
                <a:cs typeface="Consolas" pitchFamily="49" charset="0"/>
              </a:rPr>
              <a:t>	}</a:t>
            </a:r>
          </a:p>
          <a:p>
            <a:pPr>
              <a:buNone/>
            </a:pPr>
            <a:r>
              <a:rPr lang="ro-RO" sz="2200" dirty="0" smtClean="0">
                <a:latin typeface="Consolas" pitchFamily="49" charset="0"/>
                <a:cs typeface="Consolas" pitchFamily="49" charset="0"/>
              </a:rPr>
              <a:t>	else{</a:t>
            </a:r>
          </a:p>
          <a:p>
            <a:pPr>
              <a:buNone/>
            </a:pPr>
            <a:r>
              <a:rPr lang="ro-RO" sz="2200" dirty="0" smtClean="0">
                <a:latin typeface="Consolas" pitchFamily="49" charset="0"/>
                <a:cs typeface="Consolas" pitchFamily="49" charset="0"/>
              </a:rPr>
              <a:t>		screen = SDL_SetVideoMode(800, 600, 32, 0);</a:t>
            </a:r>
          </a:p>
          <a:p>
            <a:pPr>
              <a:buNone/>
            </a:pPr>
            <a:r>
              <a:rPr lang="ro-RO" sz="2200" dirty="0" smtClean="0">
                <a:latin typeface="Consolas" pitchFamily="49" charset="0"/>
                <a:cs typeface="Consolas" pitchFamily="49" charset="0"/>
              </a:rPr>
              <a:t>		//intializeaza fereastra, 800x600, 32bpp, windowed.</a:t>
            </a:r>
          </a:p>
          <a:p>
            <a:pPr>
              <a:buNone/>
            </a:pPr>
            <a:r>
              <a:rPr lang="ro-RO" sz="2200" dirty="0" smtClean="0">
                <a:latin typeface="Consolas" pitchFamily="49" charset="0"/>
                <a:cs typeface="Consolas" pitchFamily="49" charset="0"/>
              </a:rPr>
              <a:t>	}</a:t>
            </a:r>
          </a:p>
          <a:p>
            <a:pPr>
              <a:buNone/>
            </a:pPr>
            <a:r>
              <a:rPr lang="ro-RO" sz="2200" dirty="0" smtClean="0">
                <a:latin typeface="Consolas" pitchFamily="49" charset="0"/>
                <a:cs typeface="Consolas" pitchFamily="49" charset="0"/>
              </a:rPr>
              <a:t>	SDL_WM_SetCaption("SDL Test", NULL);</a:t>
            </a:r>
          </a:p>
          <a:p>
            <a:pPr>
              <a:buNone/>
            </a:pPr>
            <a:r>
              <a:rPr lang="ro-RO" sz="2200" dirty="0" smtClean="0">
                <a:latin typeface="Consolas" pitchFamily="49" charset="0"/>
                <a:cs typeface="Consolas" pitchFamily="49" charset="0"/>
              </a:rPr>
              <a:t>	//Evident, se poate scrie orice in locul lui "SDL Test"</a:t>
            </a:r>
          </a:p>
          <a:p>
            <a:pPr>
              <a:buNone/>
            </a:pPr>
            <a:r>
              <a:rPr lang="ro-RO" sz="2200" dirty="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pPr>
              <a:buNone/>
            </a:pPr>
            <a:endParaRPr lang="ro-RO" dirty="0" smtClean="0"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endParaRPr lang="ro-RO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 smtClean="0"/>
              <a:t>Funcția </a:t>
            </a:r>
            <a:r>
              <a:rPr lang="ro-RO" i="1" dirty="0" smtClean="0"/>
              <a:t>close_sdl(); </a:t>
            </a:r>
            <a:endParaRPr lang="ro-RO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35294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ro-RO" sz="1600" dirty="0" smtClean="0">
                <a:latin typeface="Consolas" pitchFamily="49" charset="0"/>
                <a:cs typeface="Consolas" pitchFamily="49" charset="0"/>
              </a:rPr>
              <a:t>void close_sdl(){</a:t>
            </a:r>
          </a:p>
          <a:p>
            <a:pPr>
              <a:buNone/>
            </a:pPr>
            <a:r>
              <a:rPr lang="ro-RO" sz="1600" dirty="0" smtClean="0">
                <a:latin typeface="Consolas" pitchFamily="49" charset="0"/>
                <a:cs typeface="Consolas" pitchFamily="49" charset="0"/>
              </a:rPr>
              <a:t>//Functia pregateste programul pentru inchidere.</a:t>
            </a:r>
          </a:p>
          <a:p>
            <a:pPr>
              <a:buNone/>
            </a:pPr>
            <a:r>
              <a:rPr lang="ro-RO" sz="1600" dirty="0" smtClean="0">
                <a:latin typeface="Consolas" pitchFamily="49" charset="0"/>
                <a:cs typeface="Consolas" pitchFamily="49" charset="0"/>
              </a:rPr>
              <a:t>	/* </a:t>
            </a:r>
          </a:p>
          <a:p>
            <a:pPr>
              <a:buNone/>
            </a:pPr>
            <a:r>
              <a:rPr lang="ro-RO" sz="1600" dirty="0" smtClean="0">
                <a:latin typeface="Consolas" pitchFamily="49" charset="0"/>
                <a:cs typeface="Consolas" pitchFamily="49" charset="0"/>
              </a:rPr>
              <a:t>	// Aici va fi si codul care sterge toate</a:t>
            </a:r>
          </a:p>
          <a:p>
            <a:pPr>
              <a:buNone/>
            </a:pPr>
            <a:r>
              <a:rPr lang="ro-RO" sz="1600" dirty="0" smtClean="0">
                <a:latin typeface="Consolas" pitchFamily="49" charset="0"/>
                <a:cs typeface="Consolas" pitchFamily="49" charset="0"/>
              </a:rPr>
              <a:t>	// suprafetele folosite in programul</a:t>
            </a:r>
          </a:p>
          <a:p>
            <a:pPr>
              <a:buNone/>
            </a:pPr>
            <a:r>
              <a:rPr lang="ro-RO" sz="1600" dirty="0" smtClean="0">
                <a:latin typeface="Consolas" pitchFamily="49" charset="0"/>
                <a:cs typeface="Consolas" pitchFamily="49" charset="0"/>
              </a:rPr>
              <a:t>	// nostru.</a:t>
            </a:r>
          </a:p>
          <a:p>
            <a:pPr>
              <a:buNone/>
            </a:pPr>
            <a:r>
              <a:rPr lang="ro-RO" sz="1600" dirty="0" smtClean="0">
                <a:latin typeface="Consolas" pitchFamily="49" charset="0"/>
                <a:cs typeface="Consolas" pitchFamily="49" charset="0"/>
              </a:rPr>
              <a:t>	// Fiecare linie va arata asa:</a:t>
            </a:r>
          </a:p>
          <a:p>
            <a:pPr>
              <a:buNone/>
            </a:pPr>
            <a:r>
              <a:rPr lang="ro-RO" sz="1600" dirty="0" smtClean="0">
                <a:latin typeface="Consolas" pitchFamily="49" charset="0"/>
                <a:cs typeface="Consolas" pitchFamily="49" charset="0"/>
              </a:rPr>
              <a:t>	// SDL_FreeSurface(suprafata);</a:t>
            </a:r>
          </a:p>
          <a:p>
            <a:pPr>
              <a:buNone/>
            </a:pPr>
            <a:r>
              <a:rPr lang="ro-RO" sz="1600" dirty="0" smtClean="0">
                <a:latin typeface="Consolas" pitchFamily="49" charset="0"/>
                <a:cs typeface="Consolas" pitchFamily="49" charset="0"/>
              </a:rPr>
              <a:t>	*/</a:t>
            </a:r>
          </a:p>
          <a:p>
            <a:pPr>
              <a:buNone/>
            </a:pPr>
            <a:r>
              <a:rPr lang="ro-RO" sz="1600" dirty="0" smtClean="0">
                <a:latin typeface="Consolas" pitchFamily="49" charset="0"/>
                <a:cs typeface="Consolas" pitchFamily="49" charset="0"/>
              </a:rPr>
              <a:t>	IMG_Quit(); //inchidem sdl_image </a:t>
            </a:r>
          </a:p>
          <a:p>
            <a:pPr>
              <a:buNone/>
            </a:pPr>
            <a:r>
              <a:rPr lang="ro-RO" sz="1600" dirty="0" smtClean="0">
                <a:latin typeface="Consolas" pitchFamily="49" charset="0"/>
                <a:cs typeface="Consolas" pitchFamily="49" charset="0"/>
              </a:rPr>
              <a:t>	SDL_Quit(); //inchidem SDL</a:t>
            </a:r>
          </a:p>
          <a:p>
            <a:pPr>
              <a:buNone/>
            </a:pPr>
            <a:r>
              <a:rPr lang="ro-RO" sz="1600" dirty="0" smtClean="0">
                <a:latin typeface="Consolas" pitchFamily="49" charset="0"/>
                <a:cs typeface="Consolas" pitchFamily="49" charset="0"/>
              </a:rPr>
              <a:t>}</a:t>
            </a:r>
            <a:endParaRPr lang="ro-RO" sz="1600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Funcția </a:t>
            </a:r>
            <a:r>
              <a:rPr lang="ro-RO" i="1" dirty="0" smtClean="0"/>
              <a:t>load_image();</a:t>
            </a:r>
            <a:endParaRPr lang="ro-RO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49581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ro-RO" sz="1400" dirty="0" smtClean="0">
                <a:latin typeface="Consolas" pitchFamily="49" charset="0"/>
                <a:cs typeface="Consolas" pitchFamily="49" charset="0"/>
              </a:rPr>
              <a:t>SDL_Surface* load_image(char* filename){</a:t>
            </a:r>
          </a:p>
          <a:p>
            <a:pPr>
              <a:buNone/>
            </a:pPr>
            <a:r>
              <a:rPr lang="ro-RO" sz="1400" dirty="0" smtClean="0">
                <a:latin typeface="Consolas" pitchFamily="49" charset="0"/>
                <a:cs typeface="Consolas" pitchFamily="49" charset="0"/>
              </a:rPr>
              <a:t>// Functia incarca o imagine dintr-un fisier intr-un obiect de tipul SDL_Surface.</a:t>
            </a:r>
          </a:p>
          <a:p>
            <a:pPr>
              <a:buNone/>
            </a:pPr>
            <a:r>
              <a:rPr lang="ro-RO" sz="1400" dirty="0" smtClean="0">
                <a:latin typeface="Consolas" pitchFamily="49" charset="0"/>
                <a:cs typeface="Consolas" pitchFamily="49" charset="0"/>
              </a:rPr>
              <a:t>// Parametrul 'char* filename' memoreaza numele fisierului si calea sa.</a:t>
            </a:r>
          </a:p>
          <a:p>
            <a:pPr>
              <a:buNone/>
            </a:pPr>
            <a:r>
              <a:rPr lang="ro-RO" sz="1400" dirty="0" smtClean="0">
                <a:latin typeface="Consolas" pitchFamily="49" charset="0"/>
                <a:cs typeface="Consolas" pitchFamily="49" charset="0"/>
              </a:rPr>
              <a:t>// (de tipul "./images/imagine.png")</a:t>
            </a:r>
          </a:p>
          <a:p>
            <a:pPr>
              <a:buNone/>
            </a:pPr>
            <a:r>
              <a:rPr lang="ro-RO" sz="1400" dirty="0" smtClean="0">
                <a:latin typeface="Consolas" pitchFamily="49" charset="0"/>
                <a:cs typeface="Consolas" pitchFamily="49" charset="0"/>
              </a:rPr>
              <a:t>// Functia va intoarce un pointer spre un obiect de tip SDL_Surface.</a:t>
            </a:r>
          </a:p>
          <a:p>
            <a:pPr>
              <a:buNone/>
            </a:pPr>
            <a:r>
              <a:rPr lang="ro-RO" sz="1400" dirty="0" smtClean="0">
                <a:latin typeface="Consolas" pitchFamily="49" charset="0"/>
                <a:cs typeface="Consolas" pitchFamily="49" charset="0"/>
              </a:rPr>
              <a:t>	SDL_Surface* img_raw = IMG_Load(filename);</a:t>
            </a:r>
          </a:p>
          <a:p>
            <a:pPr>
              <a:buNone/>
            </a:pPr>
            <a:r>
              <a:rPr lang="ro-RO" sz="1400" dirty="0" smtClean="0">
                <a:latin typeface="Consolas" pitchFamily="49" charset="0"/>
                <a:cs typeface="Consolas" pitchFamily="49" charset="0"/>
              </a:rPr>
              <a:t>	//Incarcam imaginea din fisier folosind sirul de caractere filename.</a:t>
            </a:r>
          </a:p>
          <a:p>
            <a:pPr>
              <a:buNone/>
            </a:pPr>
            <a:r>
              <a:rPr lang="ro-RO" sz="1400" dirty="0" smtClean="0">
                <a:latin typeface="Consolas" pitchFamily="49" charset="0"/>
                <a:cs typeface="Consolas" pitchFamily="49" charset="0"/>
              </a:rPr>
              <a:t>	//Rezultatul il memoram in un obiect de tip SDL_Surface.</a:t>
            </a:r>
          </a:p>
          <a:p>
            <a:pPr>
              <a:buNone/>
            </a:pPr>
            <a:r>
              <a:rPr lang="ro-RO" sz="1400" dirty="0" smtClean="0">
                <a:latin typeface="Consolas" pitchFamily="49" charset="0"/>
                <a:cs typeface="Consolas" pitchFamily="49" charset="0"/>
              </a:rPr>
              <a:t>	SDL_Surface* img_opt = SDL_DisplayFormatAlpha(img_raw);</a:t>
            </a:r>
          </a:p>
          <a:p>
            <a:pPr>
              <a:buNone/>
            </a:pPr>
            <a:r>
              <a:rPr lang="ro-RO" sz="1400" dirty="0" smtClean="0">
                <a:latin typeface="Consolas" pitchFamily="49" charset="0"/>
                <a:cs typeface="Consolas" pitchFamily="49" charset="0"/>
              </a:rPr>
              <a:t>	//Optimizam suprafata incarcata si rezultatul il salvam in alt obiect.</a:t>
            </a:r>
          </a:p>
          <a:p>
            <a:pPr>
              <a:buNone/>
            </a:pPr>
            <a:r>
              <a:rPr lang="ro-RO" sz="1400" dirty="0" smtClean="0">
                <a:latin typeface="Consolas" pitchFamily="49" charset="0"/>
                <a:cs typeface="Consolas" pitchFamily="49" charset="0"/>
              </a:rPr>
              <a:t>	SDL_FreeSurface(img_raw);</a:t>
            </a:r>
          </a:p>
          <a:p>
            <a:pPr>
              <a:buNone/>
            </a:pPr>
            <a:r>
              <a:rPr lang="ro-RO" sz="1400" dirty="0" smtClean="0">
                <a:latin typeface="Consolas" pitchFamily="49" charset="0"/>
                <a:cs typeface="Consolas" pitchFamily="49" charset="0"/>
              </a:rPr>
              <a:t>	//Eliberam din memorie suprafata bruta.</a:t>
            </a:r>
          </a:p>
          <a:p>
            <a:pPr>
              <a:buNone/>
            </a:pPr>
            <a:r>
              <a:rPr lang="ro-RO" sz="1400" dirty="0" smtClean="0">
                <a:latin typeface="Consolas" pitchFamily="49" charset="0"/>
                <a:cs typeface="Consolas" pitchFamily="49" charset="0"/>
              </a:rPr>
              <a:t>	return img_opt;</a:t>
            </a:r>
          </a:p>
          <a:p>
            <a:pPr>
              <a:buNone/>
            </a:pPr>
            <a:r>
              <a:rPr lang="ro-RO" sz="1400" dirty="0" smtClean="0">
                <a:latin typeface="Consolas" pitchFamily="49" charset="0"/>
                <a:cs typeface="Consolas" pitchFamily="49" charset="0"/>
              </a:rPr>
              <a:t>	//Intoarcem spre apelant pointerul spre suprafata optimizata.</a:t>
            </a:r>
          </a:p>
          <a:p>
            <a:pPr>
              <a:buNone/>
            </a:pPr>
            <a:r>
              <a:rPr lang="ro-RO" sz="1400" dirty="0" smtClean="0">
                <a:latin typeface="Consolas" pitchFamily="49" charset="0"/>
                <a:cs typeface="Consolas" pitchFamily="49" charset="0"/>
              </a:rPr>
              <a:t>}</a:t>
            </a:r>
            <a:endParaRPr lang="ro-RO" sz="14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5786454"/>
            <a:ext cx="82153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>
                <a:latin typeface="Noto Sans" pitchFamily="34" charset="0"/>
                <a:ea typeface="Noto Sans" pitchFamily="34" charset="0"/>
              </a:rPr>
              <a:t>Despre tipul </a:t>
            </a:r>
            <a:r>
              <a:rPr lang="ro-RO" i="1" dirty="0" smtClean="0">
                <a:latin typeface="Noto Sans" pitchFamily="34" charset="0"/>
                <a:ea typeface="Noto Sans" pitchFamily="34" charset="0"/>
              </a:rPr>
              <a:t>SDL_Surface</a:t>
            </a:r>
            <a:r>
              <a:rPr lang="ro-RO" dirty="0" smtClean="0">
                <a:latin typeface="Noto Sans" pitchFamily="34" charset="0"/>
                <a:ea typeface="Noto Sans" pitchFamily="34" charset="0"/>
              </a:rPr>
              <a:t>: Acest tip descrie o imagine salvată în memorie (RAM).  Din cauza dimensiunii acestei imagini, ea nu este transmisă direct, ci sub formă de pointer.</a:t>
            </a:r>
            <a:endParaRPr lang="ro-RO" dirty="0">
              <a:latin typeface="Noto Sans" pitchFamily="34" charset="0"/>
              <a:ea typeface="Noto Sans" pitchFamily="34" charset="0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Functia </a:t>
            </a:r>
            <a:r>
              <a:rPr lang="ro-RO" i="1" dirty="0" smtClean="0"/>
              <a:t>blit_suface();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3281370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o-RO" sz="1400" dirty="0" smtClean="0">
                <a:latin typeface="Consolas" pitchFamily="49" charset="0"/>
                <a:cs typeface="Consolas" pitchFamily="49" charset="0"/>
              </a:rPr>
              <a:t>void blit_surface(SDL_Surface *src, SDL_Surface *dest, int x, int y, SDL_Rect *clip){</a:t>
            </a:r>
          </a:p>
          <a:p>
            <a:pPr>
              <a:buNone/>
            </a:pPr>
            <a:r>
              <a:rPr lang="ro-RO" sz="1400" dirty="0" smtClean="0">
                <a:latin typeface="Consolas" pitchFamily="49" charset="0"/>
                <a:cs typeface="Consolas" pitchFamily="49" charset="0"/>
              </a:rPr>
              <a:t>//Functia va aplica suprafata 'src' pe suprafata 'dest', la pozitia (x, y).</a:t>
            </a:r>
          </a:p>
          <a:p>
            <a:pPr>
              <a:buNone/>
            </a:pPr>
            <a:r>
              <a:rPr lang="ro-RO" sz="1400" dirty="0" smtClean="0">
                <a:latin typeface="Consolas" pitchFamily="49" charset="0"/>
                <a:cs typeface="Consolas" pitchFamily="49" charset="0"/>
              </a:rPr>
              <a:t>//Va aplica numai dreptunghiul 'clip' din suprafata 'src'.</a:t>
            </a:r>
          </a:p>
          <a:p>
            <a:pPr>
              <a:buNone/>
            </a:pPr>
            <a:r>
              <a:rPr lang="ro-RO" sz="1400" dirty="0" smtClean="0">
                <a:latin typeface="Consolas" pitchFamily="49" charset="0"/>
                <a:cs typeface="Consolas" pitchFamily="49" charset="0"/>
              </a:rPr>
              <a:t>//Functia este de fapt un "wrapper" al functiei SDL_BlitSurface().</a:t>
            </a:r>
          </a:p>
          <a:p>
            <a:pPr>
              <a:buNone/>
            </a:pPr>
            <a:r>
              <a:rPr lang="ro-RO" sz="1400" dirty="0" smtClean="0">
                <a:latin typeface="Consolas" pitchFamily="49" charset="0"/>
                <a:cs typeface="Consolas" pitchFamily="49" charset="0"/>
              </a:rPr>
              <a:t>	SDL_Rect pos;</a:t>
            </a:r>
          </a:p>
          <a:p>
            <a:pPr>
              <a:buNone/>
            </a:pPr>
            <a:r>
              <a:rPr lang="ro-RO" sz="1400" dirty="0" smtClean="0">
                <a:latin typeface="Consolas" pitchFamily="49" charset="0"/>
                <a:cs typeface="Consolas" pitchFamily="49" charset="0"/>
              </a:rPr>
              <a:t>	//Un SDL_Rect are 4 campuri: x, y, w (width) si h (height)</a:t>
            </a:r>
          </a:p>
          <a:p>
            <a:pPr>
              <a:buNone/>
            </a:pPr>
            <a:r>
              <a:rPr lang="ro-RO" sz="1400" dirty="0" smtClean="0">
                <a:latin typeface="Consolas" pitchFamily="49" charset="0"/>
                <a:cs typeface="Consolas" pitchFamily="49" charset="0"/>
              </a:rPr>
              <a:t>	pos.x = x;</a:t>
            </a:r>
          </a:p>
          <a:p>
            <a:pPr>
              <a:buNone/>
            </a:pPr>
            <a:r>
              <a:rPr lang="ro-RO" sz="1400" dirty="0" smtClean="0">
                <a:latin typeface="Consolas" pitchFamily="49" charset="0"/>
                <a:cs typeface="Consolas" pitchFamily="49" charset="0"/>
              </a:rPr>
              <a:t>	pos.y = y;</a:t>
            </a:r>
          </a:p>
          <a:p>
            <a:pPr>
              <a:buNone/>
            </a:pPr>
            <a:r>
              <a:rPr lang="ro-RO" sz="1400" dirty="0" smtClean="0">
                <a:latin typeface="Consolas" pitchFamily="49" charset="0"/>
                <a:cs typeface="Consolas" pitchFamily="49" charset="0"/>
              </a:rPr>
              <a:t>	SDL_BlitSurface(src, clip, dest, &amp;pos);</a:t>
            </a:r>
          </a:p>
          <a:p>
            <a:pPr>
              <a:buNone/>
            </a:pPr>
            <a:r>
              <a:rPr lang="ro-RO" sz="1400" dirty="0" smtClean="0">
                <a:latin typeface="Consolas" pitchFamily="49" charset="0"/>
                <a:cs typeface="Consolas" pitchFamily="49" charset="0"/>
              </a:rPr>
              <a:t>	//Aplicam suprafta.</a:t>
            </a:r>
          </a:p>
          <a:p>
            <a:pPr>
              <a:buNone/>
            </a:pPr>
            <a:r>
              <a:rPr lang="ro-RO" sz="1400" dirty="0" smtClean="0">
                <a:latin typeface="Consolas" pitchFamily="49" charset="0"/>
                <a:cs typeface="Consolas" pitchFamily="49" charset="0"/>
              </a:rPr>
              <a:t>}</a:t>
            </a:r>
            <a:endParaRPr lang="ro-RO" sz="1400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Evenimente în SDL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o-RO" dirty="0" smtClean="0">
                <a:latin typeface="Noto Sans" pitchFamily="34" charset="0"/>
                <a:ea typeface="Noto Sans" pitchFamily="34" charset="0"/>
              </a:rPr>
              <a:t>Evenimentele sunt informații despre orice se întâmplă trimise programului.</a:t>
            </a:r>
          </a:p>
          <a:p>
            <a:r>
              <a:rPr lang="ro-RO" dirty="0" smtClean="0">
                <a:latin typeface="Noto Sans" pitchFamily="34" charset="0"/>
                <a:ea typeface="Noto Sans" pitchFamily="34" charset="0"/>
              </a:rPr>
              <a:t>Evenimentele includ:</a:t>
            </a:r>
          </a:p>
          <a:p>
            <a:pPr lvl="1"/>
            <a:r>
              <a:rPr lang="ro-RO" dirty="0" smtClean="0">
                <a:latin typeface="Noto Sans" pitchFamily="34" charset="0"/>
                <a:ea typeface="Noto Sans" pitchFamily="34" charset="0"/>
              </a:rPr>
              <a:t>Apăsarea sau eliberarea unei taste</a:t>
            </a:r>
          </a:p>
          <a:p>
            <a:pPr lvl="1"/>
            <a:r>
              <a:rPr lang="ro-RO" dirty="0" smtClean="0">
                <a:latin typeface="Noto Sans" pitchFamily="34" charset="0"/>
                <a:ea typeface="Noto Sans" pitchFamily="34" charset="0"/>
              </a:rPr>
              <a:t>Mișcarea mouse-ului sau un click</a:t>
            </a:r>
          </a:p>
          <a:p>
            <a:pPr lvl="1"/>
            <a:r>
              <a:rPr lang="ro-RO" dirty="0" smtClean="0">
                <a:latin typeface="Noto Sans" pitchFamily="34" charset="0"/>
                <a:ea typeface="Noto Sans" pitchFamily="34" charset="0"/>
              </a:rPr>
              <a:t>Închiderea ferestrei</a:t>
            </a:r>
          </a:p>
          <a:p>
            <a:pPr lvl="1"/>
            <a:r>
              <a:rPr lang="ro-RO" dirty="0" smtClean="0">
                <a:latin typeface="Noto Sans" pitchFamily="34" charset="0"/>
                <a:ea typeface="Noto Sans" pitchFamily="34" charset="0"/>
              </a:rPr>
              <a:t>Activarea ferestrei</a:t>
            </a:r>
          </a:p>
          <a:p>
            <a:pPr lvl="1"/>
            <a:r>
              <a:rPr lang="ro-RO" dirty="0" smtClean="0">
                <a:latin typeface="Noto Sans" pitchFamily="34" charset="0"/>
                <a:ea typeface="Noto Sans" pitchFamily="34" charset="0"/>
              </a:rPr>
              <a:t>Redimensionarea ferestrei</a:t>
            </a:r>
          </a:p>
          <a:p>
            <a:endParaRPr lang="ro-RO" dirty="0" smtClean="0">
              <a:latin typeface="Noto Sans" pitchFamily="34" charset="0"/>
              <a:ea typeface="Noto Sans" pitchFamily="34" charset="0"/>
            </a:endParaRPr>
          </a:p>
          <a:p>
            <a:endParaRPr lang="ro-RO" dirty="0" smtClean="0">
              <a:latin typeface="Noto Sans" pitchFamily="34" charset="0"/>
              <a:ea typeface="Noto Sans" pitchFamily="34" charset="0"/>
            </a:endParaRPr>
          </a:p>
          <a:p>
            <a:endParaRPr lang="ro-RO" dirty="0" smtClean="0">
              <a:latin typeface="Noto Sans" pitchFamily="34" charset="0"/>
              <a:ea typeface="Noto Sans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o-RO" dirty="0" smtClean="0"/>
              <a:t>Avantaje și dezavantaje a evenimentelor</a:t>
            </a:r>
            <a:endParaRPr lang="ro-RO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o-RO" dirty="0" smtClean="0">
                <a:latin typeface="Noto Sans" pitchFamily="34" charset="0"/>
                <a:ea typeface="Noto Sans" pitchFamily="34" charset="0"/>
              </a:rPr>
              <a:t>Avantaje</a:t>
            </a:r>
            <a:endParaRPr lang="ro-RO" dirty="0">
              <a:latin typeface="Noto Sans" pitchFamily="34" charset="0"/>
              <a:ea typeface="Noto Sans" pitchFamily="34" charset="0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o-RO" dirty="0" smtClean="0">
                <a:latin typeface="Noto Sans" pitchFamily="34" charset="0"/>
                <a:ea typeface="Noto Sans" pitchFamily="34" charset="0"/>
              </a:rPr>
              <a:t>Dezavantaje</a:t>
            </a:r>
            <a:endParaRPr lang="ro-RO" dirty="0">
              <a:latin typeface="Noto Sans" pitchFamily="34" charset="0"/>
              <a:ea typeface="Noto Sans" pitchFamily="34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r>
              <a:rPr lang="ro-RO" dirty="0" smtClean="0">
                <a:latin typeface="Noto Sans" pitchFamily="34" charset="0"/>
                <a:ea typeface="Noto Sans" pitchFamily="34" charset="0"/>
              </a:rPr>
              <a:t>Sunt simplu de folosit</a:t>
            </a:r>
          </a:p>
          <a:p>
            <a:r>
              <a:rPr lang="ro-RO" dirty="0" smtClean="0">
                <a:latin typeface="Noto Sans" pitchFamily="34" charset="0"/>
                <a:ea typeface="Noto Sans" pitchFamily="34" charset="0"/>
              </a:rPr>
              <a:t>Pot fi mai rapide</a:t>
            </a:r>
          </a:p>
          <a:p>
            <a:r>
              <a:rPr lang="ro-RO" dirty="0" smtClean="0">
                <a:latin typeface="Noto Sans" pitchFamily="34" charset="0"/>
                <a:ea typeface="Noto Sans" pitchFamily="34" charset="0"/>
              </a:rPr>
              <a:t>Pot fi folosite într-o largă varietate de situații</a:t>
            </a:r>
          </a:p>
          <a:p>
            <a:r>
              <a:rPr lang="ro-RO" dirty="0" smtClean="0">
                <a:latin typeface="Noto Sans" pitchFamily="34" charset="0"/>
                <a:ea typeface="Noto Sans" pitchFamily="34" charset="0"/>
              </a:rPr>
              <a:t>Unele tipuri de evenimente (la închiderea ferestrei, de exemplu) ar fi extrem de greu de reprezentat altfel.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o-RO" dirty="0" smtClean="0">
                <a:latin typeface="Noto Sans" pitchFamily="34" charset="0"/>
                <a:ea typeface="Noto Sans" pitchFamily="34" charset="0"/>
              </a:rPr>
              <a:t>Cele mai mari dezavantaje apar la evenimente de tip ‘press and hold’ la tastatură sau mouse.</a:t>
            </a:r>
          </a:p>
          <a:p>
            <a:r>
              <a:rPr lang="ro-RO" dirty="0" smtClean="0">
                <a:latin typeface="Noto Sans" pitchFamily="34" charset="0"/>
                <a:ea typeface="Noto Sans" pitchFamily="34" charset="0"/>
              </a:rPr>
              <a:t>Evenimentele sunt de două tipuri: ‘press’ și ‘release’</a:t>
            </a:r>
          </a:p>
          <a:p>
            <a:r>
              <a:rPr lang="ro-RO" dirty="0" smtClean="0">
                <a:latin typeface="Noto Sans" pitchFamily="34" charset="0"/>
                <a:ea typeface="Noto Sans" pitchFamily="34" charset="0"/>
              </a:rPr>
              <a:t>Exemple de “simptome”:</a:t>
            </a:r>
          </a:p>
          <a:p>
            <a:pPr lvl="2"/>
            <a:r>
              <a:rPr lang="ro-RO" dirty="0" smtClean="0">
                <a:latin typeface="Noto Sans" pitchFamily="34" charset="0"/>
                <a:ea typeface="Noto Sans" pitchFamily="34" charset="0"/>
              </a:rPr>
              <a:t>Jucătorul se mișcă doar o dată, la apăsarea tastei, chiar dacă tasta rămâne apăsată</a:t>
            </a:r>
          </a:p>
          <a:p>
            <a:pPr lvl="2"/>
            <a:r>
              <a:rPr lang="ro-RO" dirty="0" smtClean="0">
                <a:latin typeface="Noto Sans" pitchFamily="34" charset="0"/>
                <a:ea typeface="Noto Sans" pitchFamily="34" charset="0"/>
              </a:rPr>
              <a:t>Tastele pot fi apăsate și programul să nu ia comanda.</a:t>
            </a:r>
            <a:endParaRPr lang="ro-RO" dirty="0">
              <a:latin typeface="Noto Sans" pitchFamily="34" charset="0"/>
              <a:ea typeface="Noto Sans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Folosirea evenimentelor în SDL</a:t>
            </a:r>
            <a:endParaRPr lang="ro-RO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SDL_Event x_out; //declaram un eveniment numit x_out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//Declaratia va aparea doar o data.</a:t>
            </a:r>
          </a:p>
          <a:p>
            <a:pPr>
              <a:buNone/>
            </a:pPr>
            <a:r>
              <a:rPr lang="ro-RO" sz="2400" dirty="0" smtClean="0">
                <a:latin typeface="Consolas" pitchFamily="49" charset="0"/>
                <a:cs typeface="Consolas" pitchFamily="49" charset="0"/>
              </a:rPr>
              <a:t>/*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//Acest cod se afla in functia main(),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//in bucla principala (va fi rulat la fiecare ‘frame’)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*/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while (SDL_PollEvent(&amp;x_out)){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/*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//Functia SDL_PollEvent() va lua un eveniment din coada de evenimente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//(generata de SDL) si-l va plasa in parametrul care i se da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//(in cazul nostru x_out). Va intoarce 1 daca a fost gasit un eveniment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//sau 0 daca coada de evenimente este goala.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*/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	if (x_out.type == SDL_QUIT){ //Daca programului i se cere sa se inchida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		close_sdl (); //Inchidem SDL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		return 0; //Iesim din program.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	}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pPr>
              <a:buNone/>
            </a:pPr>
            <a:endParaRPr lang="ro-RO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Keystates și Mousestates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o-RO" dirty="0" smtClean="0"/>
              <a:t>Datorită dificultăților generate de folosirea evenimentelor, în SDL se pot folosi și keystates sau mousestates.</a:t>
            </a:r>
          </a:p>
          <a:p>
            <a:r>
              <a:rPr lang="ro-RO" dirty="0" smtClean="0"/>
              <a:t>Practic, cu un apel se poate verifica starea oricărei taste sau buton de mouse, oricând programatorul are nevoie (nu doar la apăsarea sau eliberarea unei taste/buton).</a:t>
            </a:r>
          </a:p>
          <a:p>
            <a:r>
              <a:rPr lang="ro-RO" dirty="0" smtClean="0"/>
              <a:t>Tot cu un singur apel se poate citi poziția cursorului.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Folosirea sistemului de keystates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401080" cy="5067320"/>
          </a:xfrm>
          <a:ln w="9525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o-RO" sz="1800" dirty="0" smtClean="0">
                <a:latin typeface="Consolas" pitchFamily="49" charset="0"/>
                <a:cs typeface="Consolas" pitchFamily="49" charset="0"/>
              </a:rPr>
              <a:t>Uint8 *keystate = SDL_GetKeyState(NULL);</a:t>
            </a:r>
          </a:p>
          <a:p>
            <a:pPr>
              <a:buNone/>
            </a:pPr>
            <a:r>
              <a:rPr lang="ro-RO" sz="1800" dirty="0" smtClean="0">
                <a:latin typeface="Consolas" pitchFamily="49" charset="0"/>
                <a:cs typeface="Consolas" pitchFamily="49" charset="0"/>
              </a:rPr>
              <a:t>//Aceasta linie va aparea doar o data in main().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/*</a:t>
            </a:r>
          </a:p>
          <a:p>
            <a:pPr>
              <a:buNone/>
            </a:pPr>
            <a:r>
              <a:rPr lang="ro-RO" sz="1800" dirty="0" smtClean="0">
                <a:latin typeface="Consolas" pitchFamily="49" charset="0"/>
                <a:cs typeface="Consolas" pitchFamily="49" charset="0"/>
              </a:rPr>
              <a:t>//Acest cod se afla in functia main(),</a:t>
            </a:r>
          </a:p>
          <a:p>
            <a:pPr>
              <a:buNone/>
            </a:pPr>
            <a:r>
              <a:rPr lang="ro-RO" sz="1800" dirty="0" smtClean="0">
                <a:latin typeface="Consolas" pitchFamily="49" charset="0"/>
                <a:cs typeface="Consolas" pitchFamily="49" charset="0"/>
              </a:rPr>
              <a:t>//in bucla principala (va fi rulat la fiecare 'frame')</a:t>
            </a:r>
          </a:p>
          <a:p>
            <a:pPr>
              <a:buNone/>
            </a:pPr>
            <a:r>
              <a:rPr lang="ro-RO" sz="1800" dirty="0" smtClean="0">
                <a:latin typeface="Consolas" pitchFamily="49" charset="0"/>
                <a:cs typeface="Consolas" pitchFamily="49" charset="0"/>
              </a:rPr>
              <a:t>*/</a:t>
            </a:r>
          </a:p>
          <a:p>
            <a:pPr>
              <a:buNone/>
            </a:pPr>
            <a:r>
              <a:rPr lang="ro-RO" sz="1800" dirty="0" smtClean="0">
                <a:latin typeface="Consolas" pitchFamily="49" charset="0"/>
                <a:cs typeface="Consolas" pitchFamily="49" charset="0"/>
              </a:rPr>
              <a:t>if (keystate[SDLK_F4] &amp;&amp;</a:t>
            </a:r>
          </a:p>
          <a:p>
            <a:pPr>
              <a:buNone/>
            </a:pPr>
            <a:r>
              <a:rPr lang="ro-RO" sz="1800" dirty="0" smtClean="0">
                <a:latin typeface="Consolas" pitchFamily="49" charset="0"/>
                <a:cs typeface="Consolas" pitchFamily="49" charset="0"/>
              </a:rPr>
              <a:t>    (keystate[SDLK_RALT] || keystate[SDLK_LALT])){</a:t>
            </a:r>
          </a:p>
          <a:p>
            <a:pPr>
              <a:buNone/>
            </a:pPr>
            <a:r>
              <a:rPr lang="ro-RO" sz="1800" dirty="0" smtClean="0">
                <a:latin typeface="Consolas" pitchFamily="49" charset="0"/>
                <a:cs typeface="Consolas" pitchFamily="49" charset="0"/>
              </a:rPr>
              <a:t>//Daca utilizatorul a dat Alt+F4, inchide programul</a:t>
            </a:r>
          </a:p>
          <a:p>
            <a:pPr>
              <a:buNone/>
            </a:pPr>
            <a:r>
              <a:rPr lang="ro-RO" sz="1800" dirty="0" smtClean="0">
                <a:latin typeface="Consolas" pitchFamily="49" charset="0"/>
                <a:cs typeface="Consolas" pitchFamily="49" charset="0"/>
              </a:rPr>
              <a:t>	close_sdl(); //Inchidem SDL</a:t>
            </a:r>
          </a:p>
          <a:p>
            <a:pPr>
              <a:buNone/>
            </a:pPr>
            <a:r>
              <a:rPr lang="ro-RO" sz="1800" dirty="0" smtClean="0">
                <a:latin typeface="Consolas" pitchFamily="49" charset="0"/>
                <a:cs typeface="Consolas" pitchFamily="49" charset="0"/>
              </a:rPr>
              <a:t>	return 0; //Iesim din program.</a:t>
            </a:r>
          </a:p>
          <a:p>
            <a:pPr>
              <a:buNone/>
            </a:pPr>
            <a:r>
              <a:rPr lang="ro-RO" sz="1800" dirty="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pPr>
              <a:buNone/>
            </a:pPr>
            <a:r>
              <a:rPr lang="ro-RO" sz="1800" dirty="0" smtClean="0">
                <a:latin typeface="Consolas" pitchFamily="49" charset="0"/>
                <a:cs typeface="Consolas" pitchFamily="49" charset="0"/>
              </a:rPr>
              <a:t>//Un apel la SDL_PollEvent va face update-ul vectorului keystate.</a:t>
            </a:r>
            <a:endParaRPr lang="ro-RO" sz="1800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/>
              <a:t>Ce este SDL</a:t>
            </a:r>
            <a:r>
              <a:rPr lang="en" dirty="0" smtClean="0"/>
              <a:t>?</a:t>
            </a:r>
            <a:endParaRPr lang="en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vi-VN" dirty="0" smtClean="0">
                <a:latin typeface="Noto Sans" pitchFamily="34" charset="0"/>
                <a:ea typeface="Noto Sans" pitchFamily="34" charset="0"/>
              </a:rPr>
              <a:t>SDL = Simple DirectMedia Layer</a:t>
            </a:r>
          </a:p>
          <a:p>
            <a:r>
              <a:rPr lang="vi-VN" dirty="0" smtClean="0">
                <a:latin typeface="Noto Sans" pitchFamily="34" charset="0"/>
                <a:ea typeface="Noto Sans" pitchFamily="34" charset="0"/>
              </a:rPr>
              <a:t>O bibliotecă C/C++</a:t>
            </a:r>
          </a:p>
          <a:p>
            <a:r>
              <a:rPr lang="vi-VN" dirty="0" smtClean="0">
                <a:latin typeface="Noto Sans" pitchFamily="34" charset="0"/>
                <a:ea typeface="Noto Sans" pitchFamily="34" charset="0"/>
              </a:rPr>
              <a:t>Se ocupă de:</a:t>
            </a:r>
          </a:p>
          <a:p>
            <a:pPr lvl="1"/>
            <a:r>
              <a:rPr lang="vi-VN" dirty="0" smtClean="0">
                <a:latin typeface="Noto Sans" pitchFamily="34" charset="0"/>
                <a:ea typeface="Noto Sans" pitchFamily="34" charset="0"/>
              </a:rPr>
              <a:t>grafică 2D</a:t>
            </a:r>
            <a:r>
              <a:rPr lang="ro-RO" dirty="0" smtClean="0">
                <a:latin typeface="Noto Sans" pitchFamily="34" charset="0"/>
                <a:ea typeface="Noto Sans" pitchFamily="34" charset="0"/>
              </a:rPr>
              <a:t>, inclusiv transparență</a:t>
            </a:r>
            <a:endParaRPr lang="vi-VN" dirty="0" smtClean="0">
              <a:latin typeface="Noto Sans" pitchFamily="34" charset="0"/>
              <a:ea typeface="Noto Sans" pitchFamily="34" charset="0"/>
            </a:endParaRPr>
          </a:p>
          <a:p>
            <a:pPr lvl="1"/>
            <a:r>
              <a:rPr lang="vi-VN" dirty="0" smtClean="0">
                <a:latin typeface="Noto Sans" pitchFamily="34" charset="0"/>
                <a:ea typeface="Noto Sans" pitchFamily="34" charset="0"/>
              </a:rPr>
              <a:t>grafică 3D prin OpenGL</a:t>
            </a:r>
          </a:p>
          <a:p>
            <a:pPr lvl="1"/>
            <a:r>
              <a:rPr lang="vi-VN" dirty="0" smtClean="0">
                <a:latin typeface="Noto Sans" pitchFamily="34" charset="0"/>
                <a:ea typeface="Noto Sans" pitchFamily="34" charset="0"/>
              </a:rPr>
              <a:t>audio</a:t>
            </a:r>
          </a:p>
          <a:p>
            <a:pPr lvl="1"/>
            <a:r>
              <a:rPr lang="vi-VN" dirty="0" smtClean="0">
                <a:latin typeface="Noto Sans" pitchFamily="34" charset="0"/>
                <a:ea typeface="Noto Sans" pitchFamily="34" charset="0"/>
              </a:rPr>
              <a:t>acces la tastatură</a:t>
            </a:r>
          </a:p>
          <a:p>
            <a:pPr lvl="1"/>
            <a:r>
              <a:rPr lang="vi-VN" dirty="0" smtClean="0">
                <a:latin typeface="Noto Sans" pitchFamily="34" charset="0"/>
                <a:ea typeface="Noto Sans" pitchFamily="34" charset="0"/>
              </a:rPr>
              <a:t>acces la mouse</a:t>
            </a:r>
          </a:p>
          <a:p>
            <a:pPr lvl="1"/>
            <a:r>
              <a:rPr lang="vi-VN" dirty="0" smtClean="0">
                <a:latin typeface="Noto Sans" pitchFamily="34" charset="0"/>
                <a:ea typeface="Noto Sans" pitchFamily="34" charset="0"/>
              </a:rPr>
              <a:t>acces la joystick-uri</a:t>
            </a:r>
          </a:p>
          <a:p>
            <a:r>
              <a:rPr lang="vi-VN" dirty="0" smtClean="0">
                <a:latin typeface="Noto Sans" pitchFamily="34" charset="0"/>
                <a:ea typeface="Noto Sans" pitchFamily="34" charset="0"/>
              </a:rPr>
              <a:t>Funcţionează pe Windows, Linux, Mac, (!)Android şi multe altele (20+)</a:t>
            </a:r>
          </a:p>
          <a:p>
            <a:r>
              <a:rPr lang="vi-VN" dirty="0" smtClean="0">
                <a:latin typeface="Noto Sans" pitchFamily="34" charset="0"/>
                <a:ea typeface="Noto Sans" pitchFamily="34" charset="0"/>
              </a:rPr>
              <a:t>Se poate folosi cu C, C++, C#, Java, Pascal, PHP, Python, Ruby şi, iarăşi, multe altele (25+)</a:t>
            </a:r>
          </a:p>
          <a:p>
            <a:r>
              <a:rPr lang="vi-VN" dirty="0" smtClean="0">
                <a:latin typeface="Noto Sans" pitchFamily="34" charset="0"/>
                <a:ea typeface="Noto Sans" pitchFamily="34" charset="0"/>
              </a:rPr>
              <a:t>Este foarte rapid.</a:t>
            </a:r>
          </a:p>
          <a:p>
            <a:r>
              <a:rPr lang="vi-VN" dirty="0" smtClean="0">
                <a:latin typeface="Noto Sans" pitchFamily="34" charset="0"/>
                <a:ea typeface="Noto Sans" pitchFamily="34" charset="0"/>
              </a:rPr>
              <a:t>Se extinde cu biblioteci adiţionale.</a:t>
            </a:r>
          </a:p>
          <a:p>
            <a:endParaRPr lang="ro-RO" dirty="0">
              <a:latin typeface="Noto Sans" pitchFamily="34" charset="0"/>
              <a:ea typeface="Noto Sans" pitchFamily="34" charset="0"/>
            </a:endParaRPr>
          </a:p>
        </p:txBody>
      </p:sp>
      <p:pic>
        <p:nvPicPr>
          <p:cNvPr id="13314" name="Picture 2" descr="http://www.tr0ll.net/libsdl/logo/sdl_powere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357298"/>
            <a:ext cx="4000528" cy="275948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Folosirea sistemului de mousestates.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int x, y;</a:t>
            </a:r>
          </a:p>
          <a:p>
            <a:pPr>
              <a:buNone/>
            </a:pP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if (</a:t>
            </a:r>
            <a:r>
              <a:rPr lang="en-US" sz="2000" dirty="0" err="1" smtClean="0">
                <a:latin typeface="Consolas" pitchFamily="49" charset="0"/>
                <a:cs typeface="Consolas" pitchFamily="49" charset="0"/>
              </a:rPr>
              <a:t>SDL_GetMouseState</a:t>
            </a:r>
            <a:r>
              <a:rPr lang="en-US" sz="2000" dirty="0" smtClean="0">
                <a:latin typeface="Consolas" pitchFamily="49" charset="0"/>
                <a:cs typeface="Consolas" pitchFamily="49" charset="0"/>
              </a:rPr>
              <a:t>(&amp;x, &amp;y) &amp; SDL_BUTTON(1)){</a:t>
            </a:r>
            <a:endParaRPr lang="ro-RO" sz="2000" dirty="0" smtClean="0"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//Daca s-a dat click stanga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	proceseaza_click(x, y);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/*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//SDL_GetMouseState ia 2 parametri pointeri spre int,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//in care va plasa coordonatele x si y ale mouse-ului.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//Va intoarce un Uint8 (un tip de int de 1 byte), 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//un bitmask care memoreaza click-urile apasate in biti.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//Bitmask-ul se verifica cu macro-ul 'SDL_BUTTON(X)', 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//x fiind butonul de mouse cautat.</a:t>
            </a:r>
          </a:p>
          <a:p>
            <a:pPr>
              <a:buNone/>
            </a:pPr>
            <a:r>
              <a:rPr lang="ro-RO" sz="2000" dirty="0" smtClean="0">
                <a:latin typeface="Consolas" pitchFamily="49" charset="0"/>
                <a:cs typeface="Consolas" pitchFamily="49" charset="0"/>
              </a:rPr>
              <a:t>*/</a:t>
            </a:r>
          </a:p>
          <a:p>
            <a:pPr>
              <a:buNone/>
            </a:pPr>
            <a:endParaRPr lang="ro-RO" sz="2400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Alpha Blending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5186370" cy="4937760"/>
          </a:xfrm>
        </p:spPr>
        <p:txBody>
          <a:bodyPr>
            <a:normAutofit fontScale="70000" lnSpcReduction="20000"/>
          </a:bodyPr>
          <a:lstStyle/>
          <a:p>
            <a:r>
              <a:rPr lang="ro-RO" dirty="0" smtClean="0"/>
              <a:t>‘Alpha blending’ este alt proces, mai avansat, de obținere a transparenței. Se împarte în 2 tipuri (‘alpha’ = nivel de transparență):</a:t>
            </a:r>
          </a:p>
          <a:p>
            <a:pPr marL="731520" lvl="1" indent="-457200">
              <a:buFont typeface="+mj-lt"/>
              <a:buAutoNum type="arabicPeriod"/>
            </a:pPr>
            <a:r>
              <a:rPr lang="ro-RO" dirty="0" smtClean="0"/>
              <a:t>Per-surface alpha, adică un nivel de transparență setat pentru toată suprafața</a:t>
            </a:r>
          </a:p>
          <a:p>
            <a:pPr marL="731520" lvl="1" indent="-457200">
              <a:buFont typeface="+mj-lt"/>
              <a:buAutoNum type="arabicPeriod"/>
            </a:pPr>
            <a:r>
              <a:rPr lang="ro-RO" dirty="0" smtClean="0"/>
              <a:t>Per-pixel alpha, adică fiecare pixel va avea propriul nivel de transparență. (RGBA)</a:t>
            </a:r>
          </a:p>
          <a:p>
            <a:pPr marL="457200" indent="-457200"/>
            <a:r>
              <a:rPr lang="ro-RO" dirty="0" smtClean="0"/>
              <a:t>Aceste tipuri nu se pot combina. În general, transparența per-pixel va fi ‘dominantă’.</a:t>
            </a:r>
          </a:p>
          <a:p>
            <a:pPr marL="457200" indent="-457200"/>
            <a:r>
              <a:rPr lang="ro-RO" dirty="0" smtClean="0"/>
              <a:t>Nivelul de transparență poate fi între 0 și 255 (0 fiind </a:t>
            </a:r>
            <a:r>
              <a:rPr lang="ro-RO" i="1" dirty="0" smtClean="0"/>
              <a:t>SDL_ALPHA_TRANSPARENT</a:t>
            </a:r>
            <a:r>
              <a:rPr lang="ro-RO" dirty="0" smtClean="0"/>
              <a:t> și 255 fiind </a:t>
            </a:r>
            <a:r>
              <a:rPr lang="ro-RO" i="1" dirty="0" smtClean="0"/>
              <a:t>SDL_ALPHA_OPAQUE</a:t>
            </a:r>
            <a:r>
              <a:rPr lang="ro-RO" dirty="0" smtClean="0"/>
              <a:t>.</a:t>
            </a:r>
          </a:p>
          <a:p>
            <a:pPr marL="457200" indent="-457200"/>
            <a:r>
              <a:rPr lang="ro-RO" dirty="0" smtClean="0"/>
              <a:t>La citirea unei imagini de tip </a:t>
            </a:r>
            <a:r>
              <a:rPr lang="ro-RO" i="1" dirty="0" smtClean="0"/>
              <a:t>.png</a:t>
            </a:r>
            <a:r>
              <a:rPr lang="ro-RO" dirty="0" smtClean="0"/>
              <a:t> cu sdl_image, transparența imaginii este păstrată, devenind per-pixel alpha.</a:t>
            </a:r>
            <a:endParaRPr lang="ro-RO" i="1" dirty="0"/>
          </a:p>
        </p:txBody>
      </p:sp>
      <p:pic>
        <p:nvPicPr>
          <p:cNvPr id="6" name="Picture 2" descr="http://www.tr0ll.net/libsdl/logo/sdl_logo_1600x12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1285860"/>
            <a:ext cx="2952771" cy="221457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  <p:pic>
        <p:nvPicPr>
          <p:cNvPr id="5" name="Picture 4" descr="alph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290" y="2571744"/>
            <a:ext cx="3071866" cy="1023955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cxnSp>
        <p:nvCxnSpPr>
          <p:cNvPr id="8" name="Straight Arrow Connector 7"/>
          <p:cNvCxnSpPr>
            <a:stCxn id="10" idx="0"/>
          </p:cNvCxnSpPr>
          <p:nvPr/>
        </p:nvCxnSpPr>
        <p:spPr>
          <a:xfrm rot="5400000" flipH="1" flipV="1">
            <a:off x="5393537" y="3107529"/>
            <a:ext cx="1571636" cy="21431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572132" y="4000504"/>
            <a:ext cx="1000132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o-RO" dirty="0" smtClean="0"/>
              <a:t>Alpha 255</a:t>
            </a:r>
            <a:endParaRPr lang="ro-RO" dirty="0"/>
          </a:p>
        </p:txBody>
      </p:sp>
      <p:cxnSp>
        <p:nvCxnSpPr>
          <p:cNvPr id="12" name="Straight Arrow Connector 11"/>
          <p:cNvCxnSpPr>
            <a:stCxn id="14" idx="0"/>
          </p:cNvCxnSpPr>
          <p:nvPr/>
        </p:nvCxnSpPr>
        <p:spPr>
          <a:xfrm rot="5400000" flipH="1" flipV="1">
            <a:off x="8197488" y="3482589"/>
            <a:ext cx="857253" cy="17857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43900" y="4000504"/>
            <a:ext cx="785850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o-RO" dirty="0" smtClean="0"/>
              <a:t>Alpha 0</a:t>
            </a:r>
            <a:endParaRPr lang="ro-RO" dirty="0"/>
          </a:p>
        </p:txBody>
      </p:sp>
      <p:sp>
        <p:nvSpPr>
          <p:cNvPr id="18" name="TextBox 17"/>
          <p:cNvSpPr txBox="1"/>
          <p:nvPr/>
        </p:nvSpPr>
        <p:spPr>
          <a:xfrm>
            <a:off x="6858016" y="4000504"/>
            <a:ext cx="1000132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o-RO" dirty="0" smtClean="0"/>
              <a:t>Alpha 120</a:t>
            </a:r>
            <a:endParaRPr lang="ro-RO" dirty="0"/>
          </a:p>
        </p:txBody>
      </p:sp>
      <p:cxnSp>
        <p:nvCxnSpPr>
          <p:cNvPr id="20" name="Straight Arrow Connector 19"/>
          <p:cNvCxnSpPr>
            <a:stCxn id="18" idx="0"/>
          </p:cNvCxnSpPr>
          <p:nvPr/>
        </p:nvCxnSpPr>
        <p:spPr>
          <a:xfrm rot="16200000" flipV="1">
            <a:off x="7036611" y="3679033"/>
            <a:ext cx="571504" cy="7143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Folosirea sistemului de ‘alpha blending’</a:t>
            </a:r>
            <a:endParaRPr lang="ro-RO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o-RO" dirty="0" smtClean="0"/>
              <a:t>De cele mai multe ori, SDL se ocupă automat de alpha blending.</a:t>
            </a:r>
          </a:p>
          <a:p>
            <a:r>
              <a:rPr lang="ro-RO" dirty="0" smtClean="0"/>
              <a:t>O imagine cu transparență încărcată cu </a:t>
            </a:r>
            <a:r>
              <a:rPr lang="ro-RO" i="1" dirty="0" smtClean="0"/>
              <a:t>sdl_image</a:t>
            </a:r>
            <a:r>
              <a:rPr lang="ro-RO" dirty="0" smtClean="0"/>
              <a:t> va avea transparență în program fără ca programatorul să aibă cod de scris în plus.</a:t>
            </a:r>
          </a:p>
          <a:p>
            <a:r>
              <a:rPr lang="ro-RO" dirty="0" smtClean="0"/>
              <a:t>Totuși, în funcția </a:t>
            </a:r>
            <a:r>
              <a:rPr lang="ro-RO" i="1" dirty="0" smtClean="0"/>
              <a:t>load_image()</a:t>
            </a:r>
            <a:r>
              <a:rPr lang="ro-RO" dirty="0" smtClean="0"/>
              <a:t> trebuie folosit </a:t>
            </a:r>
            <a:r>
              <a:rPr lang="ro-RO" sz="2800" i="1" dirty="0" smtClean="0">
                <a:latin typeface="Consolas" pitchFamily="49" charset="0"/>
                <a:cs typeface="Consolas" pitchFamily="49" charset="0"/>
              </a:rPr>
              <a:t>SDL_DisplayFormatAlpha()</a:t>
            </a:r>
            <a:r>
              <a:rPr lang="ro-RO" sz="2800" dirty="0" smtClean="0">
                <a:latin typeface="Consolas" pitchFamily="49" charset="0"/>
                <a:cs typeface="Consolas" pitchFamily="49" charset="0"/>
              </a:rPr>
              <a:t> și nu </a:t>
            </a:r>
            <a:r>
              <a:rPr lang="ro-RO" sz="2800" i="1" dirty="0" smtClean="0">
                <a:latin typeface="Consolas" pitchFamily="49" charset="0"/>
                <a:cs typeface="Consolas" pitchFamily="49" charset="0"/>
              </a:rPr>
              <a:t>SDL_DisplayFormat()</a:t>
            </a:r>
            <a:r>
              <a:rPr lang="ro-RO" sz="2800" dirty="0" smtClean="0">
                <a:latin typeface="Consolas" pitchFamily="49" charset="0"/>
                <a:cs typeface="Consolas" pitchFamily="49" charset="0"/>
              </a:rPr>
              <a:t>.</a:t>
            </a:r>
            <a:endParaRPr lang="ro-RO" i="1" dirty="0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Cum se afișează o imagine în SDL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067320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o-RO" dirty="0" smtClean="0"/>
              <a:t>Se inițializează SDL și se creează fereastra (tot o suprafață, de exemplu </a:t>
            </a:r>
            <a:r>
              <a:rPr lang="ro-RO" i="1" dirty="0" smtClean="0"/>
              <a:t>screen</a:t>
            </a:r>
            <a:r>
              <a:rPr lang="ro-RO" dirty="0" smtClean="0"/>
              <a:t>).</a:t>
            </a:r>
          </a:p>
          <a:p>
            <a:pPr marL="514350" indent="-514350">
              <a:buFont typeface="+mj-lt"/>
              <a:buAutoNum type="arabicPeriod"/>
            </a:pPr>
            <a:r>
              <a:rPr lang="ro-RO" dirty="0" smtClean="0"/>
              <a:t>Se încarcă imaginea într-o suprafață, de exemplu </a:t>
            </a:r>
            <a:r>
              <a:rPr lang="ro-RO" i="1" dirty="0" smtClean="0"/>
              <a:t>img</a:t>
            </a:r>
            <a:r>
              <a:rPr lang="ro-RO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o-RO" dirty="0" smtClean="0"/>
              <a:t>Se deschide o buclă </a:t>
            </a:r>
            <a:r>
              <a:rPr lang="ro-RO" i="1" dirty="0" smtClean="0"/>
              <a:t>while(1)</a:t>
            </a:r>
            <a:r>
              <a:rPr lang="ro-RO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o-RO" dirty="0" smtClean="0"/>
              <a:t>Se șterge ecranul cu (de exemplu)</a:t>
            </a:r>
            <a:br>
              <a:rPr lang="ro-RO" dirty="0" smtClean="0"/>
            </a:br>
            <a:r>
              <a:rPr lang="en-US" sz="2100" i="1" dirty="0" err="1" smtClean="0"/>
              <a:t>SDL_FillRect</a:t>
            </a:r>
            <a:r>
              <a:rPr lang="en-US" sz="2100" i="1" dirty="0" smtClean="0"/>
              <a:t>(screen, &amp;screen-&gt;</a:t>
            </a:r>
            <a:r>
              <a:rPr lang="en-US" sz="2100" i="1" dirty="0" err="1" smtClean="0"/>
              <a:t>clip_rect</a:t>
            </a:r>
            <a:r>
              <a:rPr lang="en-US" sz="2100" i="1" dirty="0" smtClean="0"/>
              <a:t>, </a:t>
            </a:r>
            <a:r>
              <a:rPr lang="en-US" sz="2100" i="1" dirty="0" err="1" smtClean="0"/>
              <a:t>SDL_MapRGB</a:t>
            </a:r>
            <a:r>
              <a:rPr lang="en-US" sz="2100" i="1" dirty="0" smtClean="0"/>
              <a:t>(screen-&gt;format, 0, 0, 0));</a:t>
            </a:r>
            <a:endParaRPr lang="ro-RO" i="1" dirty="0" smtClean="0"/>
          </a:p>
          <a:p>
            <a:pPr marL="514350" indent="-514350">
              <a:buFont typeface="+mj-lt"/>
              <a:buAutoNum type="arabicPeriod"/>
            </a:pPr>
            <a:r>
              <a:rPr lang="ro-RO" dirty="0" smtClean="0"/>
              <a:t>Cu funcția </a:t>
            </a:r>
            <a:r>
              <a:rPr lang="ro-RO" i="1" dirty="0" smtClean="0"/>
              <a:t>blit_surface()</a:t>
            </a:r>
            <a:r>
              <a:rPr lang="ro-RO" dirty="0" smtClean="0"/>
              <a:t>, se aplică suprafața cu imaginea peste suprafața ecranului. (de exemplu </a:t>
            </a:r>
            <a:r>
              <a:rPr lang="ro-RO" i="1" dirty="0" smtClean="0"/>
              <a:t>blit_surface(img, screen, 0, 0, NULL);</a:t>
            </a:r>
            <a:endParaRPr lang="ro-RO" dirty="0" smtClean="0"/>
          </a:p>
          <a:p>
            <a:pPr marL="514350" indent="-514350">
              <a:buFont typeface="+mj-lt"/>
              <a:buAutoNum type="arabicPeriod"/>
            </a:pPr>
            <a:r>
              <a:rPr lang="ro-RO" dirty="0" smtClean="0"/>
              <a:t>(!) Se apelează </a:t>
            </a:r>
            <a:r>
              <a:rPr lang="ro-RO" i="1" dirty="0" smtClean="0"/>
              <a:t>SDL_Flip()</a:t>
            </a:r>
            <a:r>
              <a:rPr lang="ro-RO" dirty="0" smtClean="0"/>
              <a:t> (de exemplu </a:t>
            </a:r>
            <a:r>
              <a:rPr lang="ro-RO" i="1" dirty="0" smtClean="0"/>
              <a:t>SDL_Flip(screen);</a:t>
            </a:r>
            <a:r>
              <a:rPr lang="ro-RO" dirty="0" smtClean="0"/>
              <a:t>). Acest lucru previne “pâlpâirea” (flickering) a ecranului, programatorul aplicând suprafețele în zona tampon care nu este afișată. La apelul funcției </a:t>
            </a:r>
            <a:r>
              <a:rPr lang="ro-RO" i="1" dirty="0" smtClean="0"/>
              <a:t>SDL_Flip()</a:t>
            </a:r>
            <a:r>
              <a:rPr lang="ro-RO" dirty="0" smtClean="0"/>
              <a:t>, zonele sunt inversate (‘swapped’ sau ‘flipped’) și ceea ce s-a aplicat poate fi văzut pe ecran.</a:t>
            </a:r>
          </a:p>
          <a:p>
            <a:pPr marL="514350" indent="-514350">
              <a:buFont typeface="+mj-lt"/>
              <a:buAutoNum type="arabicPeriod"/>
            </a:pPr>
            <a:r>
              <a:rPr lang="ro-RO" dirty="0" smtClean="0"/>
              <a:t>Se verifică dacă se dă Alt+F4 sau dacă cere închiderea programului.</a:t>
            </a:r>
            <a:endParaRPr lang="ro-RO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Informații în plus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o-RO" dirty="0" smtClean="0">
                <a:hlinkClick r:id="rId2"/>
              </a:rPr>
              <a:t>http://www.libsdl.org/</a:t>
            </a:r>
            <a:r>
              <a:rPr lang="ro-RO" dirty="0" smtClean="0"/>
              <a:t>, site-ul oficial SDL</a:t>
            </a:r>
          </a:p>
          <a:p>
            <a:r>
              <a:rPr lang="ro-RO" dirty="0" smtClean="0">
                <a:hlinkClick r:id="rId3"/>
              </a:rPr>
              <a:t>http://www.libsdl.org/cgi/docwiki.fcg</a:t>
            </a:r>
            <a:r>
              <a:rPr lang="ro-RO" dirty="0" smtClean="0"/>
              <a:t>, ‘hub’ al documentației</a:t>
            </a:r>
          </a:p>
          <a:p>
            <a:r>
              <a:rPr lang="ro-RO" dirty="0" smtClean="0">
                <a:hlinkClick r:id="rId4"/>
              </a:rPr>
              <a:t>http://www.libsdl.org/cgi/docwiki.fcg/SDL_API</a:t>
            </a:r>
            <a:r>
              <a:rPr lang="ro-RO" dirty="0" smtClean="0"/>
              <a:t>, lista de funcții ale SDL-ului.</a:t>
            </a:r>
          </a:p>
          <a:p>
            <a:r>
              <a:rPr lang="ro-RO" dirty="0" smtClean="0">
                <a:hlinkClick r:id="rId5"/>
              </a:rPr>
              <a:t>http://lazyfoo.net/SDL_tutorials/index.php</a:t>
            </a:r>
            <a:r>
              <a:rPr lang="ro-RO" dirty="0" smtClean="0"/>
              <a:t>, un site foarte bun de tutoriale SDL.</a:t>
            </a:r>
          </a:p>
          <a:p>
            <a:endParaRPr lang="ro-RO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La treabă!</a:t>
            </a:r>
            <a:endParaRPr lang="ro-RO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o-RO" dirty="0" smtClean="0"/>
              <a:t>Remember to explore and experiment!</a:t>
            </a:r>
            <a:endParaRPr lang="ro-RO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/>
              <a:t>Ce NU </a:t>
            </a:r>
            <a:r>
              <a:rPr lang="en" dirty="0" smtClean="0"/>
              <a:t>este / NU poate face </a:t>
            </a:r>
            <a:r>
              <a:rPr lang="en" dirty="0"/>
              <a:t>SDL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vi-VN" dirty="0" smtClean="0">
                <a:latin typeface="Noto Sans" pitchFamily="34" charset="0"/>
                <a:ea typeface="Noto Sans" pitchFamily="34" charset="0"/>
              </a:rPr>
              <a:t>Nu este un alt limbaj de programare.</a:t>
            </a:r>
          </a:p>
          <a:p>
            <a:r>
              <a:rPr lang="vi-VN" dirty="0" smtClean="0">
                <a:latin typeface="Noto Sans" pitchFamily="34" charset="0"/>
                <a:ea typeface="Noto Sans" pitchFamily="34" charset="0"/>
              </a:rPr>
              <a:t>Nu este o aplicaţie de tip IDE.</a:t>
            </a:r>
          </a:p>
          <a:p>
            <a:r>
              <a:rPr lang="vi-VN" dirty="0" smtClean="0">
                <a:latin typeface="Noto Sans" pitchFamily="34" charset="0"/>
                <a:ea typeface="Noto Sans" pitchFamily="34" charset="0"/>
              </a:rPr>
              <a:t>Nu este un compilator.</a:t>
            </a:r>
            <a:endParaRPr lang="ro-RO" dirty="0" smtClean="0">
              <a:latin typeface="Noto Sans" pitchFamily="34" charset="0"/>
              <a:ea typeface="Noto Sans" pitchFamily="34" charset="0"/>
            </a:endParaRPr>
          </a:p>
          <a:p>
            <a:r>
              <a:rPr lang="ro-RO" dirty="0" smtClean="0">
                <a:latin typeface="Noto Sans" pitchFamily="34" charset="0"/>
                <a:ea typeface="Noto Sans" pitchFamily="34" charset="0"/>
              </a:rPr>
              <a:t>Nu este un motor de jocuri.</a:t>
            </a:r>
            <a:endParaRPr lang="vi-VN" dirty="0" smtClean="0">
              <a:latin typeface="Noto Sans" pitchFamily="34" charset="0"/>
              <a:ea typeface="Noto Sans" pitchFamily="34" charset="0"/>
            </a:endParaRPr>
          </a:p>
          <a:p>
            <a:r>
              <a:rPr lang="vi-VN" dirty="0" smtClean="0">
                <a:latin typeface="Noto Sans" pitchFamily="34" charset="0"/>
                <a:ea typeface="Noto Sans" pitchFamily="34" charset="0"/>
              </a:rPr>
              <a:t>Tot trebuie să scrieți cod ca să folosți SDL.</a:t>
            </a:r>
          </a:p>
          <a:p>
            <a:r>
              <a:rPr lang="vi-VN" dirty="0" smtClean="0">
                <a:latin typeface="Noto Sans" pitchFamily="34" charset="0"/>
                <a:ea typeface="Noto Sans" pitchFamily="34" charset="0"/>
              </a:rPr>
              <a:t>Grafica 3D nu este tocmai simplă.</a:t>
            </a:r>
          </a:p>
          <a:p>
            <a:r>
              <a:rPr lang="vi-VN" dirty="0" smtClean="0">
                <a:latin typeface="Noto Sans" pitchFamily="34" charset="0"/>
                <a:ea typeface="Noto Sans" pitchFamily="34" charset="0"/>
              </a:rPr>
              <a:t>Nu va încărca decât formatul </a:t>
            </a:r>
            <a:r>
              <a:rPr lang="ro-RO" i="1" dirty="0" smtClean="0">
                <a:latin typeface="Noto Sans" pitchFamily="34" charset="0"/>
                <a:ea typeface="Noto Sans" pitchFamily="34" charset="0"/>
              </a:rPr>
              <a:t>.bmp</a:t>
            </a:r>
            <a:r>
              <a:rPr lang="vi-VN" dirty="0" smtClean="0">
                <a:latin typeface="Noto Sans" pitchFamily="34" charset="0"/>
                <a:ea typeface="Noto Sans" pitchFamily="34" charset="0"/>
              </a:rPr>
              <a:t>.</a:t>
            </a:r>
          </a:p>
          <a:p>
            <a:r>
              <a:rPr lang="vi-VN" dirty="0" smtClean="0">
                <a:latin typeface="Noto Sans" pitchFamily="34" charset="0"/>
                <a:ea typeface="Noto Sans" pitchFamily="34" charset="0"/>
              </a:rPr>
              <a:t>Nu poate afişa text.</a:t>
            </a:r>
          </a:p>
          <a:p>
            <a:r>
              <a:rPr lang="vi-VN" dirty="0" smtClean="0">
                <a:latin typeface="Noto Sans" pitchFamily="34" charset="0"/>
                <a:ea typeface="Noto Sans" pitchFamily="34" charset="0"/>
              </a:rPr>
              <a:t>Partea audio este destul de dificil de folosit.</a:t>
            </a:r>
          </a:p>
          <a:p>
            <a:r>
              <a:rPr lang="vi-VN" dirty="0" smtClean="0">
                <a:latin typeface="Noto Sans" pitchFamily="34" charset="0"/>
                <a:ea typeface="Noto Sans" pitchFamily="34" charset="0"/>
              </a:rPr>
              <a:t>Curba de învăţare poate fi destul de abruptă.</a:t>
            </a:r>
          </a:p>
          <a:p>
            <a:r>
              <a:rPr lang="vi-VN" dirty="0" smtClean="0">
                <a:latin typeface="Noto Sans" pitchFamily="34" charset="0"/>
                <a:ea typeface="Noto Sans" pitchFamily="34" charset="0"/>
              </a:rPr>
              <a:t>Din fericire, pentru unele din aceste dezavantaje, există biblioteci adiționale.</a:t>
            </a:r>
          </a:p>
          <a:p>
            <a:endParaRPr lang="ro-RO" dirty="0">
              <a:latin typeface="Noto Sans" pitchFamily="34" charset="0"/>
              <a:ea typeface="Noto Sans" pitchFamily="34" charset="0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Instalarea bibliotecii SDL</a:t>
            </a:r>
            <a:endParaRPr lang="ro-RO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/>
              <a:t>Cum se instalează SDL în Code::Blocks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1428736"/>
            <a:ext cx="5081082" cy="421484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3400420" cy="4937760"/>
          </a:xfrm>
        </p:spPr>
        <p:txBody>
          <a:bodyPr/>
          <a:lstStyle/>
          <a:p>
            <a:r>
              <a:rPr lang="vi-VN" sz="2400" dirty="0" smtClean="0">
                <a:latin typeface="Noto Sans" pitchFamily="34" charset="0"/>
                <a:ea typeface="Noto Sans" pitchFamily="34" charset="0"/>
              </a:rPr>
              <a:t>Ca orice altă bibliotecă.</a:t>
            </a:r>
          </a:p>
          <a:p>
            <a:pPr marL="514350" indent="-514350">
              <a:buFont typeface="+mj-lt"/>
              <a:buAutoNum type="arabicPeriod"/>
            </a:pPr>
            <a:r>
              <a:rPr lang="vi-VN" sz="2400" dirty="0" smtClean="0">
                <a:latin typeface="Noto Sans" pitchFamily="34" charset="0"/>
                <a:ea typeface="Noto Sans" pitchFamily="34" charset="0"/>
              </a:rPr>
              <a:t>De pe site-ul oficial (</a:t>
            </a:r>
            <a:r>
              <a:rPr lang="vi-VN" sz="2400" i="1" dirty="0" smtClean="0">
                <a:latin typeface="Noto Sans" pitchFamily="34" charset="0"/>
                <a:ea typeface="Noto Sans" pitchFamily="34" charset="0"/>
              </a:rPr>
              <a:t>www.libsdl.org</a:t>
            </a:r>
            <a:r>
              <a:rPr lang="vi-VN" sz="2400" dirty="0" smtClean="0">
                <a:latin typeface="Noto Sans" pitchFamily="34" charset="0"/>
                <a:ea typeface="Noto Sans" pitchFamily="34" charset="0"/>
              </a:rPr>
              <a:t>) descărcaţi bibliotecile de dezvoltare </a:t>
            </a:r>
            <a:br>
              <a:rPr lang="vi-VN" sz="2400" dirty="0" smtClean="0">
                <a:latin typeface="Noto Sans" pitchFamily="34" charset="0"/>
                <a:ea typeface="Noto Sans" pitchFamily="34" charset="0"/>
              </a:rPr>
            </a:br>
            <a:r>
              <a:rPr lang="vi-VN" sz="2400" i="1" dirty="0" smtClean="0">
                <a:latin typeface="Noto Sans" pitchFamily="34" charset="0"/>
                <a:ea typeface="Noto Sans" pitchFamily="34" charset="0"/>
              </a:rPr>
              <a:t>SDL-devel-1.2.15-mingw32.tar.gz.</a:t>
            </a:r>
          </a:p>
          <a:p>
            <a:endParaRPr lang="ro-RO" dirty="0">
              <a:latin typeface="Noto Sans" pitchFamily="34" charset="0"/>
              <a:ea typeface="Noto Sans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86380" y="5286388"/>
            <a:ext cx="2000264" cy="21431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ln>
                <a:solidFill>
                  <a:srgbClr val="C00000"/>
                </a:solidFill>
              </a:ln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Dezarhivarea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114800" cy="493776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o-RO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2. Creaţi-vă un proiect implicit (</a:t>
            </a:r>
            <a:r>
              <a:rPr lang="ro-RO" sz="1800" i="1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Console Application</a:t>
            </a:r>
            <a:r>
              <a:rPr lang="ro-RO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) în Code::Blocks.</a:t>
            </a:r>
          </a:p>
          <a:p>
            <a:pPr marL="514350" indent="-514350">
              <a:buNone/>
            </a:pPr>
            <a:r>
              <a:rPr lang="ro-RO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3</a:t>
            </a:r>
            <a:r>
              <a:rPr lang="en-US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. </a:t>
            </a:r>
            <a:r>
              <a:rPr lang="en-US" dirty="0" err="1" smtClean="0">
                <a:latin typeface="Noto Sans" pitchFamily="34" charset="0"/>
                <a:ea typeface="Noto Sans" pitchFamily="34" charset="0"/>
                <a:cs typeface="Arial" pitchFamily="34" charset="0"/>
              </a:rPr>
              <a:t>Dezarhivaţ</a:t>
            </a:r>
            <a:r>
              <a:rPr lang="ro-RO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i bibliotecile SDL</a:t>
            </a:r>
            <a:r>
              <a:rPr lang="en-US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Noto Sans" pitchFamily="34" charset="0"/>
                <a:ea typeface="Noto Sans" pitchFamily="34" charset="0"/>
                <a:cs typeface="Arial" pitchFamily="34" charset="0"/>
              </a:rPr>
              <a:t>undeva</a:t>
            </a:r>
            <a:r>
              <a:rPr lang="en-US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Noto Sans" pitchFamily="34" charset="0"/>
                <a:ea typeface="Noto Sans" pitchFamily="34" charset="0"/>
                <a:cs typeface="Arial" pitchFamily="34" charset="0"/>
              </a:rPr>
              <a:t>convenabil</a:t>
            </a:r>
            <a:r>
              <a:rPr lang="ro-RO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/>
            </a:r>
            <a:br>
              <a:rPr lang="ro-RO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</a:br>
            <a:r>
              <a:rPr lang="en-US" sz="2800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 (</a:t>
            </a:r>
            <a:r>
              <a:rPr lang="en-US" sz="2000" i="1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[</a:t>
            </a:r>
            <a:r>
              <a:rPr lang="en-US" sz="2000" i="1" dirty="0" err="1" smtClean="0">
                <a:latin typeface="Noto Sans" pitchFamily="34" charset="0"/>
                <a:ea typeface="Noto Sans" pitchFamily="34" charset="0"/>
                <a:cs typeface="Arial" pitchFamily="34" charset="0"/>
              </a:rPr>
              <a:t>directorul</a:t>
            </a:r>
            <a:r>
              <a:rPr lang="en-US" sz="2000" i="1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 </a:t>
            </a:r>
            <a:r>
              <a:rPr lang="ro-RO" sz="2000" i="1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proiectului]</a:t>
            </a:r>
            <a:r>
              <a:rPr lang="en-US" sz="2000" i="1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/</a:t>
            </a:r>
            <a:r>
              <a:rPr lang="en-US" sz="2000" i="1" dirty="0" err="1" smtClean="0">
                <a:latin typeface="Noto Sans" pitchFamily="34" charset="0"/>
                <a:ea typeface="Noto Sans" pitchFamily="34" charset="0"/>
                <a:cs typeface="Arial" pitchFamily="34" charset="0"/>
              </a:rPr>
              <a:t>sdk</a:t>
            </a:r>
            <a:r>
              <a:rPr lang="en-US" sz="3200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, </a:t>
            </a:r>
            <a:r>
              <a:rPr lang="ro-RO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/>
            </a:r>
            <a:br>
              <a:rPr lang="ro-RO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</a:br>
            <a:r>
              <a:rPr lang="en-US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de </a:t>
            </a:r>
            <a:r>
              <a:rPr lang="en-US" dirty="0" err="1" smtClean="0">
                <a:latin typeface="Noto Sans" pitchFamily="34" charset="0"/>
                <a:ea typeface="Noto Sans" pitchFamily="34" charset="0"/>
                <a:cs typeface="Arial" pitchFamily="34" charset="0"/>
              </a:rPr>
              <a:t>exemplu</a:t>
            </a:r>
            <a:r>
              <a:rPr lang="en-US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.).</a:t>
            </a:r>
            <a:endParaRPr lang="ro-RO" dirty="0" smtClean="0">
              <a:latin typeface="Noto Sans" pitchFamily="34" charset="0"/>
              <a:ea typeface="Noto Sans" pitchFamily="34" charset="0"/>
              <a:cs typeface="Arial" pitchFamily="34" charset="0"/>
            </a:endParaRPr>
          </a:p>
          <a:p>
            <a:pPr marL="514350" indent="-514350"/>
            <a:r>
              <a:rPr lang="ro-RO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Aveţi  nevoie doar de folder-ele </a:t>
            </a:r>
            <a:r>
              <a:rPr lang="ro-RO" i="1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lib </a:t>
            </a:r>
            <a:r>
              <a:rPr lang="ro-RO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şi </a:t>
            </a:r>
            <a:r>
              <a:rPr lang="ro-RO" i="1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include</a:t>
            </a:r>
            <a:r>
              <a:rPr lang="ro-RO" dirty="0" smtClean="0">
                <a:latin typeface="Noto Sans" pitchFamily="34" charset="0"/>
                <a:ea typeface="Noto Sans" pitchFamily="34" charset="0"/>
                <a:cs typeface="Arial" pitchFamily="34" charset="0"/>
              </a:rPr>
              <a:t>.</a:t>
            </a:r>
            <a:endParaRPr lang="en-US" i="1" dirty="0">
              <a:latin typeface="Noto Sans" pitchFamily="34" charset="0"/>
              <a:ea typeface="Noto Sans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357298"/>
            <a:ext cx="4214842" cy="13525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857496"/>
            <a:ext cx="435292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Includerea</a:t>
            </a:r>
            <a:r>
              <a:rPr lang="en-US" dirty="0" smtClean="0"/>
              <a:t> </a:t>
            </a:r>
            <a:r>
              <a:rPr lang="ro-RO" dirty="0" smtClean="0"/>
              <a:t>bibliotecii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257676" cy="4937760"/>
          </a:xfrm>
        </p:spPr>
        <p:txBody>
          <a:bodyPr/>
          <a:lstStyle/>
          <a:p>
            <a:pPr marL="514350" indent="-514350">
              <a:buNone/>
            </a:pPr>
            <a:r>
              <a:rPr lang="ro-RO" dirty="0" smtClean="0">
                <a:latin typeface="Arial" pitchFamily="34" charset="0"/>
                <a:cs typeface="Arial" pitchFamily="34" charset="0"/>
              </a:rPr>
              <a:t>3. (În Code::Blocks), </a:t>
            </a:r>
            <a:br>
              <a:rPr lang="ro-RO" dirty="0" smtClean="0">
                <a:latin typeface="Arial" pitchFamily="34" charset="0"/>
                <a:cs typeface="Arial" pitchFamily="34" charset="0"/>
              </a:rPr>
            </a:br>
            <a:r>
              <a:rPr lang="ro-RO" i="1" dirty="0" smtClean="0">
                <a:latin typeface="Arial" pitchFamily="34" charset="0"/>
                <a:cs typeface="Arial" pitchFamily="34" charset="0"/>
              </a:rPr>
              <a:t>Project-Build Options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…</a:t>
            </a:r>
          </a:p>
          <a:p>
            <a:pPr marL="514350" indent="-514350"/>
            <a:r>
              <a:rPr lang="ro-RO" dirty="0" smtClean="0">
                <a:latin typeface="Arial" pitchFamily="34" charset="0"/>
                <a:cs typeface="Arial" pitchFamily="34" charset="0"/>
              </a:rPr>
              <a:t>Să fie selectat proiectul, şi nu target-ul.</a:t>
            </a:r>
            <a:endParaRPr lang="ro-RO" dirty="0">
              <a:latin typeface="Arial" pitchFamily="34" charset="0"/>
              <a:cs typeface="Arial" pitchFamily="34" charset="0"/>
            </a:endParaRPr>
          </a:p>
          <a:p>
            <a:pPr marL="514350" indent="-514350"/>
            <a:r>
              <a:rPr lang="ro-RO" i="1" dirty="0" smtClean="0">
                <a:latin typeface="Arial" pitchFamily="34" charset="0"/>
                <a:cs typeface="Arial" pitchFamily="34" charset="0"/>
              </a:rPr>
              <a:t>Search Directories-Compiler-Add</a:t>
            </a:r>
          </a:p>
          <a:p>
            <a:pPr marL="514350" indent="-514350"/>
            <a:r>
              <a:rPr lang="ro-RO" dirty="0" smtClean="0">
                <a:latin typeface="Arial" pitchFamily="34" charset="0"/>
                <a:cs typeface="Arial" pitchFamily="34" charset="0"/>
              </a:rPr>
              <a:t>Sub </a:t>
            </a:r>
            <a:r>
              <a:rPr lang="ro-RO" i="1" dirty="0" smtClean="0">
                <a:latin typeface="Arial" pitchFamily="34" charset="0"/>
                <a:cs typeface="Arial" pitchFamily="34" charset="0"/>
              </a:rPr>
              <a:t>Directory</a:t>
            </a:r>
            <a:r>
              <a:rPr lang="ro-RO" dirty="0" smtClean="0">
                <a:latin typeface="Arial" pitchFamily="34" charset="0"/>
                <a:cs typeface="Arial" pitchFamily="34" charset="0"/>
              </a:rPr>
              <a:t>, scrie </a:t>
            </a:r>
            <a:r>
              <a:rPr lang="ro-RO" i="1" dirty="0" smtClean="0">
                <a:latin typeface="Arial" pitchFamily="34" charset="0"/>
                <a:cs typeface="Arial" pitchFamily="34" charset="0"/>
              </a:rPr>
              <a:t>sdk/include</a:t>
            </a:r>
            <a:r>
              <a:rPr lang="ro-RO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514350" indent="-514350"/>
            <a:r>
              <a:rPr lang="ro-RO" dirty="0" smtClean="0">
                <a:latin typeface="Arial" pitchFamily="34" charset="0"/>
                <a:cs typeface="Arial" pitchFamily="34" charset="0"/>
              </a:rPr>
              <a:t>OK.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214422"/>
            <a:ext cx="2500330" cy="229590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786058"/>
            <a:ext cx="4342572" cy="321471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5286388"/>
            <a:ext cx="2643206" cy="858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" name="Rectangle 52"/>
          <p:cNvSpPr/>
          <p:nvPr/>
        </p:nvSpPr>
        <p:spPr>
          <a:xfrm>
            <a:off x="5857884" y="2357430"/>
            <a:ext cx="642942" cy="21431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6286512" y="3357562"/>
            <a:ext cx="785818" cy="21431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4714876" y="3000372"/>
            <a:ext cx="571504" cy="21431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5786446" y="5357826"/>
            <a:ext cx="571504" cy="28575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3143240" y="5500702"/>
            <a:ext cx="642942" cy="28575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Includerea</a:t>
            </a:r>
            <a:r>
              <a:rPr lang="en-US" dirty="0" smtClean="0"/>
              <a:t> </a:t>
            </a:r>
            <a:r>
              <a:rPr lang="ro-RO" dirty="0" smtClean="0"/>
              <a:t>bibliotecii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3757610" cy="4937760"/>
          </a:xfrm>
        </p:spPr>
        <p:txBody>
          <a:bodyPr/>
          <a:lstStyle/>
          <a:p>
            <a:r>
              <a:rPr lang="ro-RO" dirty="0" smtClean="0">
                <a:latin typeface="Arial" pitchFamily="34" charset="0"/>
                <a:cs typeface="Arial" pitchFamily="34" charset="0"/>
              </a:rPr>
              <a:t>Ar trebui să arate aşa:</a:t>
            </a:r>
          </a:p>
          <a:p>
            <a:r>
              <a:rPr lang="ro-RO" dirty="0" smtClean="0">
                <a:latin typeface="Arial" pitchFamily="34" charset="0"/>
                <a:cs typeface="Arial" pitchFamily="34" charset="0"/>
              </a:rPr>
              <a:t>Apoi, urmează aceiaşi paşi, dar în tab-ul </a:t>
            </a:r>
            <a:r>
              <a:rPr lang="ro-RO" i="1" dirty="0" smtClean="0">
                <a:latin typeface="Arial" pitchFamily="34" charset="0"/>
                <a:cs typeface="Arial" pitchFamily="34" charset="0"/>
              </a:rPr>
              <a:t>Linker </a:t>
            </a:r>
            <a:r>
              <a:rPr lang="ro-RO" dirty="0" smtClean="0">
                <a:latin typeface="Arial" pitchFamily="34" charset="0"/>
                <a:cs typeface="Arial" pitchFamily="34" charset="0"/>
              </a:rPr>
              <a:t>(nu </a:t>
            </a:r>
            <a:r>
              <a:rPr lang="ro-RO" i="1" dirty="0" smtClean="0">
                <a:latin typeface="Arial" pitchFamily="34" charset="0"/>
                <a:cs typeface="Arial" pitchFamily="34" charset="0"/>
              </a:rPr>
              <a:t>Compiler</a:t>
            </a:r>
            <a:r>
              <a:rPr lang="ro-RO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ro-RO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ro-RO" i="1" dirty="0" smtClean="0">
                <a:latin typeface="Arial" pitchFamily="34" charset="0"/>
                <a:cs typeface="Arial" pitchFamily="34" charset="0"/>
              </a:rPr>
              <a:t>Add-Directory</a:t>
            </a:r>
            <a:r>
              <a:rPr lang="ro-RO" dirty="0" smtClean="0">
                <a:latin typeface="Arial" pitchFamily="34" charset="0"/>
                <a:cs typeface="Arial" pitchFamily="34" charset="0"/>
              </a:rPr>
              <a:t>, vei scrie </a:t>
            </a:r>
            <a:r>
              <a:rPr lang="ro-RO" i="1" dirty="0" smtClean="0">
                <a:latin typeface="Arial" pitchFamily="34" charset="0"/>
                <a:cs typeface="Arial" pitchFamily="34" charset="0"/>
              </a:rPr>
              <a:t>sdk/lib</a:t>
            </a:r>
            <a:r>
              <a:rPr lang="ro-RO" dirty="0" smtClean="0">
                <a:latin typeface="Arial" pitchFamily="34" charset="0"/>
                <a:cs typeface="Arial" pitchFamily="34" charset="0"/>
              </a:rPr>
              <a:t>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285860"/>
            <a:ext cx="4429156" cy="324887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4286256"/>
            <a:ext cx="3952875" cy="19716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928926" y="4286256"/>
            <a:ext cx="714380" cy="28575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Noto Sans &amp; Bookman">
      <a:majorFont>
        <a:latin typeface="Bookman Old Style"/>
        <a:ea typeface=""/>
        <a:cs typeface=""/>
      </a:majorFont>
      <a:minorFont>
        <a:latin typeface="Noto Sans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1133</TotalTime>
  <Words>1767</Words>
  <PresentationFormat>On-screen Show (4:3)</PresentationFormat>
  <Paragraphs>281</Paragraphs>
  <Slides>35</Slides>
  <Notes>4</Notes>
  <HiddenSlides>18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Bookman Old Style</vt:lpstr>
      <vt:lpstr>Wingdings 3</vt:lpstr>
      <vt:lpstr>Noto Sans</vt:lpstr>
      <vt:lpstr>Consolas</vt:lpstr>
      <vt:lpstr>Wingdings</vt:lpstr>
      <vt:lpstr>Origin</vt:lpstr>
      <vt:lpstr>Grafică în C/C++ cu ajutorul bibliotecii SDL</vt:lpstr>
      <vt:lpstr>De ce eu?</vt:lpstr>
      <vt:lpstr>Ce este SDL?</vt:lpstr>
      <vt:lpstr>Ce NU este / NU poate face SDL</vt:lpstr>
      <vt:lpstr>Instalarea bibliotecii SDL</vt:lpstr>
      <vt:lpstr>Cum se instalează SDL în Code::Blocks</vt:lpstr>
      <vt:lpstr>Dezarhivarea</vt:lpstr>
      <vt:lpstr>Includerea bibliotecii</vt:lpstr>
      <vt:lpstr>Includerea bibliotecii</vt:lpstr>
      <vt:lpstr>Includerea bibliotecii</vt:lpstr>
      <vt:lpstr>Includerea bibiliotecii</vt:lpstr>
      <vt:lpstr>Instalarea bibliotecii</vt:lpstr>
      <vt:lpstr>Biblioteci adiționale (extensii)</vt:lpstr>
      <vt:lpstr>Includerea bibliotecilor adiționale</vt:lpstr>
      <vt:lpstr>Includerea bibliotecilor adiționale</vt:lpstr>
      <vt:lpstr>Includerea bibliotecilor adiționale</vt:lpstr>
      <vt:lpstr>Programarea cu SDL</vt:lpstr>
      <vt:lpstr>Exemplu de program folosind SDL</vt:lpstr>
      <vt:lpstr>Cum se folosește SDL</vt:lpstr>
      <vt:lpstr>Funcții utile în sdlwork.cpp</vt:lpstr>
      <vt:lpstr>Funcția init_sdl();</vt:lpstr>
      <vt:lpstr>Funcția close_sdl(); </vt:lpstr>
      <vt:lpstr>Funcția load_image();</vt:lpstr>
      <vt:lpstr>Functia blit_suface();</vt:lpstr>
      <vt:lpstr>Evenimente în SDL</vt:lpstr>
      <vt:lpstr>Avantaje și dezavantaje a evenimentelor</vt:lpstr>
      <vt:lpstr>Folosirea evenimentelor în SDL</vt:lpstr>
      <vt:lpstr>Keystates și Mousestates</vt:lpstr>
      <vt:lpstr>Folosirea sistemului de keystates</vt:lpstr>
      <vt:lpstr>Folosirea sistemului de mousestates.</vt:lpstr>
      <vt:lpstr>Alpha Blending</vt:lpstr>
      <vt:lpstr>Folosirea sistemului de ‘alpha blending’</vt:lpstr>
      <vt:lpstr>Cum se afișează o imagine în SDL</vt:lpstr>
      <vt:lpstr>Informații în plus</vt:lpstr>
      <vt:lpstr>La treabă!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Grafică în C/C++ cu ajutorul bibliotecii SDL</dc:title>
  <dc:creator>TED</dc:creator>
  <cp:lastModifiedBy>TED</cp:lastModifiedBy>
  <cp:revision>129</cp:revision>
  <dcterms:modified xsi:type="dcterms:W3CDTF">2013-04-02T14:17:10Z</dcterms:modified>
</cp:coreProperties>
</file>