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6725423B-B6EC-4805-B78C-B16764051476}" type="datetimeFigureOut">
              <a:rPr lang="ro-RO" smtClean="0"/>
              <a:t>24.05.2017</a:t>
            </a:fld>
            <a:endParaRPr lang="ro-RO"/>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360D74F0-77E4-455F-8CB5-7E8737E8729F}" type="slidenum">
              <a:rPr lang="ro-RO" smtClean="0"/>
              <a:t>‹#›</a:t>
            </a:fld>
            <a:endParaRPr lang="ro-RO"/>
          </a:p>
        </p:txBody>
      </p:sp>
      <p:sp>
        <p:nvSpPr>
          <p:cNvPr id="15" name="Footer Placeholder 14"/>
          <p:cNvSpPr>
            <a:spLocks noGrp="1"/>
          </p:cNvSpPr>
          <p:nvPr>
            <p:ph type="ftr" sz="quarter" idx="12"/>
          </p:nvPr>
        </p:nvSpPr>
        <p:spPr>
          <a:xfrm>
            <a:off x="3581400" y="6296248"/>
            <a:ext cx="2820987" cy="152400"/>
          </a:xfrm>
        </p:spPr>
        <p:txBody>
          <a:bodyPr/>
          <a:lstStyle/>
          <a:p>
            <a:endParaRPr lang="ro-RO"/>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725423B-B6EC-4805-B78C-B16764051476}" type="datetimeFigureOut">
              <a:rPr lang="ro-RO" smtClean="0"/>
              <a:t>24.05.2017</a:t>
            </a:fld>
            <a:endParaRPr lang="ro-RO"/>
          </a:p>
        </p:txBody>
      </p:sp>
      <p:sp>
        <p:nvSpPr>
          <p:cNvPr id="14" name="Slide Number Placeholder 13"/>
          <p:cNvSpPr>
            <a:spLocks noGrp="1"/>
          </p:cNvSpPr>
          <p:nvPr>
            <p:ph type="sldNum" sz="quarter" idx="11"/>
          </p:nvPr>
        </p:nvSpPr>
        <p:spPr/>
        <p:txBody>
          <a:bodyPr/>
          <a:lstStyle/>
          <a:p>
            <a:fld id="{360D74F0-77E4-455F-8CB5-7E8737E8729F}" type="slidenum">
              <a:rPr lang="ro-RO" smtClean="0"/>
              <a:t>‹#›</a:t>
            </a:fld>
            <a:endParaRPr lang="ro-RO"/>
          </a:p>
        </p:txBody>
      </p:sp>
      <p:sp>
        <p:nvSpPr>
          <p:cNvPr id="15" name="Footer Placeholder 14"/>
          <p:cNvSpPr>
            <a:spLocks noGrp="1"/>
          </p:cNvSpPr>
          <p:nvPr>
            <p:ph type="ftr" sz="quarter" idx="12"/>
          </p:nvPr>
        </p:nvSpPr>
        <p:spPr/>
        <p:txBody>
          <a:bodyPr/>
          <a:lstStyle/>
          <a:p>
            <a:endParaRPr lang="ro-RO"/>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725423B-B6EC-4805-B78C-B16764051476}" type="datetimeFigureOut">
              <a:rPr lang="ro-RO" smtClean="0"/>
              <a:t>24.05.2017</a:t>
            </a:fld>
            <a:endParaRPr lang="ro-RO"/>
          </a:p>
        </p:txBody>
      </p:sp>
      <p:sp>
        <p:nvSpPr>
          <p:cNvPr id="14" name="Slide Number Placeholder 13"/>
          <p:cNvSpPr>
            <a:spLocks noGrp="1"/>
          </p:cNvSpPr>
          <p:nvPr>
            <p:ph type="sldNum" sz="quarter" idx="11"/>
          </p:nvPr>
        </p:nvSpPr>
        <p:spPr/>
        <p:txBody>
          <a:bodyPr/>
          <a:lstStyle/>
          <a:p>
            <a:fld id="{360D74F0-77E4-455F-8CB5-7E8737E8729F}" type="slidenum">
              <a:rPr lang="ro-RO" smtClean="0"/>
              <a:t>‹#›</a:t>
            </a:fld>
            <a:endParaRPr lang="ro-RO"/>
          </a:p>
        </p:txBody>
      </p:sp>
      <p:sp>
        <p:nvSpPr>
          <p:cNvPr id="15" name="Footer Placeholder 14"/>
          <p:cNvSpPr>
            <a:spLocks noGrp="1"/>
          </p:cNvSpPr>
          <p:nvPr>
            <p:ph type="ftr" sz="quarter" idx="12"/>
          </p:nvPr>
        </p:nvSpPr>
        <p:spPr/>
        <p:txBody>
          <a:bodyPr/>
          <a:lstStyle/>
          <a:p>
            <a:endParaRPr lang="ro-RO"/>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6725423B-B6EC-4805-B78C-B16764051476}" type="datetimeFigureOut">
              <a:rPr lang="ro-RO" smtClean="0"/>
              <a:t>24.05.2017</a:t>
            </a:fld>
            <a:endParaRPr lang="ro-RO"/>
          </a:p>
        </p:txBody>
      </p:sp>
      <p:sp>
        <p:nvSpPr>
          <p:cNvPr id="11" name="Slide Number Placeholder 10"/>
          <p:cNvSpPr>
            <a:spLocks noGrp="1"/>
          </p:cNvSpPr>
          <p:nvPr>
            <p:ph type="sldNum" sz="quarter" idx="11"/>
          </p:nvPr>
        </p:nvSpPr>
        <p:spPr/>
        <p:txBody>
          <a:bodyPr/>
          <a:lstStyle/>
          <a:p>
            <a:fld id="{360D74F0-77E4-455F-8CB5-7E8737E8729F}" type="slidenum">
              <a:rPr lang="ro-RO" smtClean="0"/>
              <a:t>‹#›</a:t>
            </a:fld>
            <a:endParaRPr lang="ro-RO"/>
          </a:p>
        </p:txBody>
      </p:sp>
      <p:sp>
        <p:nvSpPr>
          <p:cNvPr id="12" name="Footer Placeholder 11"/>
          <p:cNvSpPr>
            <a:spLocks noGrp="1"/>
          </p:cNvSpPr>
          <p:nvPr>
            <p:ph type="ftr" sz="quarter" idx="12"/>
          </p:nvPr>
        </p:nvSpPr>
        <p:spPr/>
        <p:txBody>
          <a:bodyPr/>
          <a:lstStyle/>
          <a:p>
            <a:endParaRPr lang="ro-RO"/>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6725423B-B6EC-4805-B78C-B16764051476}" type="datetimeFigureOut">
              <a:rPr lang="ro-RO" smtClean="0"/>
              <a:t>24.05.2017</a:t>
            </a:fld>
            <a:endParaRPr lang="ro-RO"/>
          </a:p>
        </p:txBody>
      </p:sp>
      <p:sp>
        <p:nvSpPr>
          <p:cNvPr id="13" name="Slide Number Placeholder 12"/>
          <p:cNvSpPr>
            <a:spLocks noGrp="1"/>
          </p:cNvSpPr>
          <p:nvPr>
            <p:ph type="sldNum" sz="quarter" idx="11"/>
          </p:nvPr>
        </p:nvSpPr>
        <p:spPr>
          <a:xfrm>
            <a:off x="4116388" y="6400800"/>
            <a:ext cx="533400" cy="152400"/>
          </a:xfrm>
        </p:spPr>
        <p:txBody>
          <a:bodyPr/>
          <a:lstStyle/>
          <a:p>
            <a:fld id="{360D74F0-77E4-455F-8CB5-7E8737E8729F}" type="slidenum">
              <a:rPr lang="ro-RO" smtClean="0"/>
              <a:t>‹#›</a:t>
            </a:fld>
            <a:endParaRPr lang="ro-RO"/>
          </a:p>
        </p:txBody>
      </p:sp>
      <p:sp>
        <p:nvSpPr>
          <p:cNvPr id="14" name="Footer Placeholder 13"/>
          <p:cNvSpPr>
            <a:spLocks noGrp="1"/>
          </p:cNvSpPr>
          <p:nvPr>
            <p:ph type="ftr" sz="quarter" idx="12"/>
          </p:nvPr>
        </p:nvSpPr>
        <p:spPr>
          <a:xfrm>
            <a:off x="838200" y="6296248"/>
            <a:ext cx="2820987" cy="152400"/>
          </a:xfrm>
        </p:spPr>
        <p:txBody>
          <a:bodyPr/>
          <a:lstStyle/>
          <a:p>
            <a:endParaRPr lang="ro-RO"/>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6725423B-B6EC-4805-B78C-B16764051476}" type="datetimeFigureOut">
              <a:rPr lang="ro-RO" smtClean="0"/>
              <a:t>24.05.2017</a:t>
            </a:fld>
            <a:endParaRPr lang="ro-RO"/>
          </a:p>
        </p:txBody>
      </p:sp>
      <p:sp>
        <p:nvSpPr>
          <p:cNvPr id="13" name="Slide Number Placeholder 12"/>
          <p:cNvSpPr>
            <a:spLocks noGrp="1"/>
          </p:cNvSpPr>
          <p:nvPr>
            <p:ph type="sldNum" sz="quarter" idx="11"/>
          </p:nvPr>
        </p:nvSpPr>
        <p:spPr/>
        <p:txBody>
          <a:bodyPr/>
          <a:lstStyle/>
          <a:p>
            <a:fld id="{360D74F0-77E4-455F-8CB5-7E8737E8729F}" type="slidenum">
              <a:rPr lang="ro-RO" smtClean="0"/>
              <a:t>‹#›</a:t>
            </a:fld>
            <a:endParaRPr lang="ro-RO"/>
          </a:p>
        </p:txBody>
      </p:sp>
      <p:sp>
        <p:nvSpPr>
          <p:cNvPr id="14" name="Footer Placeholder 13"/>
          <p:cNvSpPr>
            <a:spLocks noGrp="1"/>
          </p:cNvSpPr>
          <p:nvPr>
            <p:ph type="ftr" sz="quarter" idx="12"/>
          </p:nvPr>
        </p:nvSpPr>
        <p:spPr/>
        <p:txBody>
          <a:bodyPr/>
          <a:lstStyle/>
          <a:p>
            <a:endParaRPr lang="ro-RO"/>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725423B-B6EC-4805-B78C-B16764051476}" type="datetimeFigureOut">
              <a:rPr lang="ro-RO" smtClean="0"/>
              <a:t>24.05.2017</a:t>
            </a:fld>
            <a:endParaRPr lang="ro-RO"/>
          </a:p>
        </p:txBody>
      </p:sp>
      <p:sp>
        <p:nvSpPr>
          <p:cNvPr id="14" name="Slide Number Placeholder 13"/>
          <p:cNvSpPr>
            <a:spLocks noGrp="1"/>
          </p:cNvSpPr>
          <p:nvPr>
            <p:ph type="sldNum" sz="quarter" idx="11"/>
          </p:nvPr>
        </p:nvSpPr>
        <p:spPr/>
        <p:txBody>
          <a:bodyPr/>
          <a:lstStyle/>
          <a:p>
            <a:fld id="{360D74F0-77E4-455F-8CB5-7E8737E8729F}" type="slidenum">
              <a:rPr lang="ro-RO" smtClean="0"/>
              <a:t>‹#›</a:t>
            </a:fld>
            <a:endParaRPr lang="ro-RO"/>
          </a:p>
        </p:txBody>
      </p:sp>
      <p:sp>
        <p:nvSpPr>
          <p:cNvPr id="16" name="Footer Placeholder 15"/>
          <p:cNvSpPr>
            <a:spLocks noGrp="1"/>
          </p:cNvSpPr>
          <p:nvPr>
            <p:ph type="ftr" sz="quarter" idx="12"/>
          </p:nvPr>
        </p:nvSpPr>
        <p:spPr/>
        <p:txBody>
          <a:bodyPr/>
          <a:lstStyle/>
          <a:p>
            <a:endParaRPr lang="ro-RO"/>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6725423B-B6EC-4805-B78C-B16764051476}" type="datetimeFigureOut">
              <a:rPr lang="ro-RO" smtClean="0"/>
              <a:t>24.05.2017</a:t>
            </a:fld>
            <a:endParaRPr lang="ro-RO"/>
          </a:p>
        </p:txBody>
      </p:sp>
      <p:sp>
        <p:nvSpPr>
          <p:cNvPr id="10" name="Slide Number Placeholder 9"/>
          <p:cNvSpPr>
            <a:spLocks noGrp="1"/>
          </p:cNvSpPr>
          <p:nvPr>
            <p:ph type="sldNum" sz="quarter" idx="11"/>
          </p:nvPr>
        </p:nvSpPr>
        <p:spPr/>
        <p:txBody>
          <a:bodyPr/>
          <a:lstStyle/>
          <a:p>
            <a:fld id="{360D74F0-77E4-455F-8CB5-7E8737E8729F}" type="slidenum">
              <a:rPr lang="ro-RO" smtClean="0"/>
              <a:t>‹#›</a:t>
            </a:fld>
            <a:endParaRPr lang="ro-RO"/>
          </a:p>
        </p:txBody>
      </p:sp>
      <p:sp>
        <p:nvSpPr>
          <p:cNvPr id="11" name="Footer Placeholder 10"/>
          <p:cNvSpPr>
            <a:spLocks noGrp="1"/>
          </p:cNvSpPr>
          <p:nvPr>
            <p:ph type="ftr" sz="quarter" idx="12"/>
          </p:nvPr>
        </p:nvSpPr>
        <p:spPr/>
        <p:txBody>
          <a:bodyPr/>
          <a:lstStyle/>
          <a:p>
            <a:endParaRPr lang="ro-RO"/>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725423B-B6EC-4805-B78C-B16764051476}" type="datetimeFigureOut">
              <a:rPr lang="ro-RO" smtClean="0"/>
              <a:t>24.05.2017</a:t>
            </a:fld>
            <a:endParaRPr lang="ro-RO"/>
          </a:p>
        </p:txBody>
      </p:sp>
      <p:sp>
        <p:nvSpPr>
          <p:cNvPr id="9" name="Slide Number Placeholder 8"/>
          <p:cNvSpPr>
            <a:spLocks noGrp="1"/>
          </p:cNvSpPr>
          <p:nvPr>
            <p:ph type="sldNum" sz="quarter" idx="11"/>
          </p:nvPr>
        </p:nvSpPr>
        <p:spPr/>
        <p:txBody>
          <a:bodyPr/>
          <a:lstStyle/>
          <a:p>
            <a:fld id="{360D74F0-77E4-455F-8CB5-7E8737E8729F}" type="slidenum">
              <a:rPr lang="ro-RO" smtClean="0"/>
              <a:t>‹#›</a:t>
            </a:fld>
            <a:endParaRPr lang="ro-RO"/>
          </a:p>
        </p:txBody>
      </p:sp>
      <p:sp>
        <p:nvSpPr>
          <p:cNvPr id="10" name="Footer Placeholder 9"/>
          <p:cNvSpPr>
            <a:spLocks noGrp="1"/>
          </p:cNvSpPr>
          <p:nvPr>
            <p:ph type="ftr" sz="quarter" idx="12"/>
          </p:nvPr>
        </p:nvSpPr>
        <p:spPr/>
        <p:txBody>
          <a:bodyPr/>
          <a:lstStyle/>
          <a:p>
            <a:endParaRPr lang="ro-RO"/>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725423B-B6EC-4805-B78C-B16764051476}" type="datetimeFigureOut">
              <a:rPr lang="ro-RO" smtClean="0"/>
              <a:t>24.05.2017</a:t>
            </a:fld>
            <a:endParaRPr lang="ro-RO"/>
          </a:p>
        </p:txBody>
      </p:sp>
      <p:sp>
        <p:nvSpPr>
          <p:cNvPr id="16" name="Slide Number Placeholder 15"/>
          <p:cNvSpPr>
            <a:spLocks noGrp="1"/>
          </p:cNvSpPr>
          <p:nvPr>
            <p:ph type="sldNum" sz="quarter" idx="11"/>
          </p:nvPr>
        </p:nvSpPr>
        <p:spPr/>
        <p:txBody>
          <a:bodyPr/>
          <a:lstStyle/>
          <a:p>
            <a:fld id="{360D74F0-77E4-455F-8CB5-7E8737E8729F}" type="slidenum">
              <a:rPr lang="ro-RO" smtClean="0"/>
              <a:t>‹#›</a:t>
            </a:fld>
            <a:endParaRPr lang="ro-RO"/>
          </a:p>
        </p:txBody>
      </p:sp>
      <p:sp>
        <p:nvSpPr>
          <p:cNvPr id="17" name="Footer Placeholder 16"/>
          <p:cNvSpPr>
            <a:spLocks noGrp="1"/>
          </p:cNvSpPr>
          <p:nvPr>
            <p:ph type="ftr" sz="quarter" idx="12"/>
          </p:nvPr>
        </p:nvSpPr>
        <p:spPr/>
        <p:txBody>
          <a:bodyPr/>
          <a:lstStyle/>
          <a:p>
            <a:endParaRPr lang="ro-RO"/>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6725423B-B6EC-4805-B78C-B16764051476}" type="datetimeFigureOut">
              <a:rPr lang="ro-RO" smtClean="0"/>
              <a:t>24.05.2017</a:t>
            </a:fld>
            <a:endParaRPr lang="ro-RO"/>
          </a:p>
        </p:txBody>
      </p:sp>
      <p:sp>
        <p:nvSpPr>
          <p:cNvPr id="17" name="Slide Number Placeholder 16"/>
          <p:cNvSpPr>
            <a:spLocks noGrp="1"/>
          </p:cNvSpPr>
          <p:nvPr>
            <p:ph type="sldNum" sz="quarter" idx="11"/>
          </p:nvPr>
        </p:nvSpPr>
        <p:spPr/>
        <p:txBody>
          <a:bodyPr/>
          <a:lstStyle/>
          <a:p>
            <a:fld id="{360D74F0-77E4-455F-8CB5-7E8737E8729F}" type="slidenum">
              <a:rPr lang="ro-RO" smtClean="0"/>
              <a:t>‹#›</a:t>
            </a:fld>
            <a:endParaRPr lang="ro-RO"/>
          </a:p>
        </p:txBody>
      </p:sp>
      <p:sp>
        <p:nvSpPr>
          <p:cNvPr id="18" name="Footer Placeholder 17"/>
          <p:cNvSpPr>
            <a:spLocks noGrp="1"/>
          </p:cNvSpPr>
          <p:nvPr>
            <p:ph type="ftr" sz="quarter" idx="12"/>
          </p:nvPr>
        </p:nvSpPr>
        <p:spPr/>
        <p:txBody>
          <a:bodyPr/>
          <a:lstStyle/>
          <a:p>
            <a:endParaRPr lang="ro-RO"/>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360D74F0-77E4-455F-8CB5-7E8737E8729F}" type="slidenum">
              <a:rPr lang="ro-RO" smtClean="0"/>
              <a:t>‹#›</a:t>
            </a:fld>
            <a:endParaRPr lang="ro-RO"/>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6725423B-B6EC-4805-B78C-B16764051476}" type="datetimeFigureOut">
              <a:rPr lang="ro-RO" smtClean="0"/>
              <a:t>24.05.2017</a:t>
            </a:fld>
            <a:endParaRPr lang="ro-RO"/>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ro-R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ro-RO" sz="3600" dirty="0" smtClean="0"/>
              <a:t>Realizat de:</a:t>
            </a:r>
          </a:p>
          <a:p>
            <a:r>
              <a:rPr lang="ro-RO" sz="3600" dirty="0" smtClean="0"/>
              <a:t>Olaru-Peter Larisa</a:t>
            </a:r>
          </a:p>
          <a:p>
            <a:r>
              <a:rPr lang="ro-RO" sz="3600" dirty="0" smtClean="0"/>
              <a:t>Clasa XI B</a:t>
            </a:r>
            <a:endParaRPr lang="ro-RO" sz="3600" dirty="0"/>
          </a:p>
        </p:txBody>
      </p:sp>
      <p:sp>
        <p:nvSpPr>
          <p:cNvPr id="2" name="Title 1"/>
          <p:cNvSpPr>
            <a:spLocks noGrp="1"/>
          </p:cNvSpPr>
          <p:nvPr>
            <p:ph type="title"/>
          </p:nvPr>
        </p:nvSpPr>
        <p:spPr>
          <a:xfrm>
            <a:off x="2438400" y="1196752"/>
            <a:ext cx="3962400" cy="2384648"/>
          </a:xfrm>
        </p:spPr>
        <p:txBody>
          <a:bodyPr>
            <a:normAutofit fontScale="90000"/>
          </a:bodyPr>
          <a:lstStyle/>
          <a:p>
            <a:pPr algn="ctr"/>
            <a:r>
              <a:rPr lang="en-US" sz="9800" dirty="0" err="1" smtClean="0"/>
              <a:t>Fractali</a:t>
            </a:r>
            <a:r>
              <a:rPr lang="en-US" sz="8800" dirty="0" smtClean="0"/>
              <a:t/>
            </a:r>
            <a:br>
              <a:rPr lang="en-US" sz="8800" dirty="0" smtClean="0"/>
            </a:br>
            <a:r>
              <a:rPr lang="en-US" sz="7300" dirty="0" err="1" smtClean="0"/>
              <a:t>Tez</a:t>
            </a:r>
            <a:r>
              <a:rPr lang="ro-RO" sz="7300" dirty="0" smtClean="0"/>
              <a:t>ă</a:t>
            </a:r>
            <a:endParaRPr lang="ro-RO" sz="7300" dirty="0"/>
          </a:p>
        </p:txBody>
      </p:sp>
    </p:spTree>
    <p:extLst>
      <p:ext uri="{BB962C8B-B14F-4D97-AF65-F5344CB8AC3E}">
        <p14:creationId xmlns:p14="http://schemas.microsoft.com/office/powerpoint/2010/main" val="1527740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9752" y="11266"/>
            <a:ext cx="4348336" cy="935748"/>
          </a:xfrm>
        </p:spPr>
        <p:txBody>
          <a:bodyPr>
            <a:normAutofit/>
          </a:bodyPr>
          <a:lstStyle/>
          <a:p>
            <a:r>
              <a:rPr lang="en-US" sz="4800" b="1" i="1" dirty="0" err="1" smtClean="0"/>
              <a:t>Rezultatul</a:t>
            </a:r>
            <a:r>
              <a:rPr lang="en-US" sz="4800" b="1" i="1" dirty="0" smtClean="0"/>
              <a:t> final</a:t>
            </a:r>
            <a:endParaRPr lang="fr-FR" sz="4800" b="1" i="1"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983" y="840804"/>
            <a:ext cx="2724980" cy="269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419" y="867293"/>
            <a:ext cx="2724980" cy="264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54903"/>
            <a:ext cx="2999752" cy="309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872" y="3630430"/>
            <a:ext cx="3058639" cy="314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728" y="875348"/>
            <a:ext cx="2559872" cy="262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877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7704" y="1916832"/>
            <a:ext cx="5284440" cy="1663080"/>
          </a:xfrm>
        </p:spPr>
        <p:txBody>
          <a:bodyPr>
            <a:noAutofit/>
          </a:bodyPr>
          <a:lstStyle/>
          <a:p>
            <a:pPr algn="ctr"/>
            <a:r>
              <a:rPr lang="fr-FR" sz="6000" i="1" dirty="0" err="1"/>
              <a:t>Mulțumesc</a:t>
            </a:r>
            <a:r>
              <a:rPr lang="fr-FR" sz="6000" i="1" dirty="0"/>
              <a:t> </a:t>
            </a:r>
            <a:r>
              <a:rPr lang="fr-FR" sz="6000" i="1" dirty="0" err="1"/>
              <a:t>pentru</a:t>
            </a:r>
            <a:r>
              <a:rPr lang="fr-FR" sz="6000" i="1" dirty="0"/>
              <a:t> </a:t>
            </a:r>
            <a:r>
              <a:rPr lang="fr-FR" sz="6000" i="1" dirty="0" err="1"/>
              <a:t>atenție</a:t>
            </a:r>
            <a:r>
              <a:rPr lang="fr-FR" sz="6000" i="1" dirty="0"/>
              <a:t>!</a:t>
            </a:r>
          </a:p>
        </p:txBody>
      </p:sp>
    </p:spTree>
    <p:extLst>
      <p:ext uri="{BB962C8B-B14F-4D97-AF65-F5344CB8AC3E}">
        <p14:creationId xmlns:p14="http://schemas.microsoft.com/office/powerpoint/2010/main" val="1133065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3970784" cy="5191471"/>
          </a:xfrm>
        </p:spPr>
        <p:txBody>
          <a:bodyPr>
            <a:normAutofit/>
          </a:bodyPr>
          <a:lstStyle/>
          <a:p>
            <a:r>
              <a:rPr lang="vi-VN" sz="2400" dirty="0" smtClean="0"/>
              <a:t>Fractal</a:t>
            </a:r>
            <a:r>
              <a:rPr lang="ro-RO" sz="2400" dirty="0" smtClean="0"/>
              <a:t>ul</a:t>
            </a:r>
            <a:r>
              <a:rPr lang="vi-VN" sz="2400" dirty="0" smtClean="0"/>
              <a:t> </a:t>
            </a:r>
            <a:r>
              <a:rPr lang="vi-VN" sz="2400" dirty="0"/>
              <a:t>este </a:t>
            </a:r>
            <a:r>
              <a:rPr lang="vi-VN" sz="2400" dirty="0" smtClean="0"/>
              <a:t>o </a:t>
            </a:r>
            <a:r>
              <a:rPr lang="vi-VN" sz="2400" dirty="0"/>
              <a:t>figură geometrică fragmentată sau frântă care poate fi divizată în părți, astfel încât fiecare dintre acestea să fie </a:t>
            </a:r>
            <a:r>
              <a:rPr lang="vi-VN" sz="2400" dirty="0" smtClean="0"/>
              <a:t>o </a:t>
            </a:r>
            <a:r>
              <a:rPr lang="vi-VN" sz="2400" dirty="0"/>
              <a:t>copie miniaturală a întregului</a:t>
            </a:r>
            <a:r>
              <a:rPr lang="vi-VN" sz="2400" dirty="0" smtClean="0"/>
              <a:t>".Termenul </a:t>
            </a:r>
            <a:r>
              <a:rPr lang="vi-VN" sz="2400" dirty="0"/>
              <a:t>a fost introdus de Benoît Mandelbrot în 1975 și este derivat din latinescul fractus, însemnând "spart" sau "fracturat".</a:t>
            </a:r>
            <a:endParaRPr lang="ro-RO" sz="2400" dirty="0"/>
          </a:p>
        </p:txBody>
      </p:sp>
      <p:sp>
        <p:nvSpPr>
          <p:cNvPr id="3" name="Title 2"/>
          <p:cNvSpPr>
            <a:spLocks noGrp="1"/>
          </p:cNvSpPr>
          <p:nvPr>
            <p:ph type="title"/>
          </p:nvPr>
        </p:nvSpPr>
        <p:spPr>
          <a:xfrm>
            <a:off x="1835696" y="116632"/>
            <a:ext cx="4608512" cy="936104"/>
          </a:xfrm>
        </p:spPr>
        <p:txBody>
          <a:bodyPr>
            <a:noAutofit/>
          </a:bodyPr>
          <a:lstStyle/>
          <a:p>
            <a:r>
              <a:rPr lang="ro-RO" sz="4400" b="1" dirty="0"/>
              <a:t>Ce sunt fractalii?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12524"/>
            <a:ext cx="3790019" cy="307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759" y="4293662"/>
            <a:ext cx="32385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3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764704"/>
            <a:ext cx="4674817" cy="3556101"/>
          </a:xfrm>
        </p:spPr>
        <p:txBody>
          <a:bodyPr>
            <a:noAutofit/>
          </a:bodyPr>
          <a:lstStyle/>
          <a:p>
            <a:r>
              <a:rPr lang="vi-VN" sz="2400" dirty="0"/>
              <a:t>În natură sunt considerați fractali munții presărați cu stânci colțuroase corola unui arbore sau rădăcinileacestuia răspandite în sol în toate direcțiile norii al căror contut se modifică permanent rețeaua hidrografică valurile mării rețeaua de vase sanguine un fulg de zăpadă</a:t>
            </a:r>
            <a:r>
              <a:rPr lang="ro-RO" sz="2400" dirty="0" smtClean="0"/>
              <a:t>; </a:t>
            </a:r>
            <a:endParaRPr lang="ro-RO"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005064"/>
            <a:ext cx="237172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1"/>
          <p:cNvSpPr>
            <a:spLocks noGrp="1"/>
          </p:cNvSpPr>
          <p:nvPr>
            <p:ph idx="1"/>
          </p:nvPr>
        </p:nvSpPr>
        <p:spPr>
          <a:xfrm>
            <a:off x="5364088" y="4438451"/>
            <a:ext cx="3427767" cy="2004813"/>
          </a:xfrm>
        </p:spPr>
        <p:txBody>
          <a:bodyPr>
            <a:noAutofit/>
          </a:bodyPr>
          <a:lstStyle/>
          <a:p>
            <a:pPr marL="411480" lvl="2" indent="0">
              <a:buNone/>
            </a:pPr>
            <a:r>
              <a:rPr lang="vi-VN" sz="2400" dirty="0"/>
              <a:t>c</a:t>
            </a:r>
            <a:r>
              <a:rPr lang="vi-VN" sz="2400" dirty="0" smtClean="0"/>
              <a:t>hiar </a:t>
            </a:r>
            <a:r>
              <a:rPr lang="vi-VN" sz="2400" dirty="0"/>
              <a:t>şi univarsul sau părți ale sale avănd o structura neregulată pot fi considerate fractali</a:t>
            </a:r>
            <a:endParaRPr lang="ro-RO"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42" y="4581128"/>
            <a:ext cx="2590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944684"/>
            <a:ext cx="2765887" cy="3459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0"/>
            <a:ext cx="50292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355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24744"/>
            <a:ext cx="4690864" cy="3679303"/>
          </a:xfrm>
        </p:spPr>
        <p:txBody>
          <a:bodyPr>
            <a:normAutofit/>
          </a:bodyPr>
          <a:lstStyle/>
          <a:p>
            <a:r>
              <a:rPr lang="ro-RO" sz="3200" dirty="0"/>
              <a:t>Un ilustru matematician suedez,Niels Fabian Helge von Koch(1870-1924),a creat o </a:t>
            </a:r>
            <a:r>
              <a:rPr lang="vi-VN" sz="3200" dirty="0"/>
              <a:t>construcție matematică </a:t>
            </a:r>
            <a:r>
              <a:rPr lang="vi-VN" sz="3200" dirty="0" smtClean="0"/>
              <a:t>cunoscută</a:t>
            </a:r>
            <a:r>
              <a:rPr lang="en-US" sz="3200" dirty="0" smtClean="0"/>
              <a:t> </a:t>
            </a:r>
            <a:r>
              <a:rPr lang="ro-RO" sz="3200" dirty="0" smtClean="0"/>
              <a:t>sub </a:t>
            </a:r>
            <a:r>
              <a:rPr lang="ro-RO" sz="3200" dirty="0"/>
              <a:t>numele de "Curba lui Koch".</a:t>
            </a:r>
          </a:p>
        </p:txBody>
      </p:sp>
      <p:sp>
        <p:nvSpPr>
          <p:cNvPr id="3" name="Title 2"/>
          <p:cNvSpPr>
            <a:spLocks noGrp="1"/>
          </p:cNvSpPr>
          <p:nvPr>
            <p:ph type="title"/>
          </p:nvPr>
        </p:nvSpPr>
        <p:spPr>
          <a:xfrm>
            <a:off x="2555776" y="332656"/>
            <a:ext cx="3655640" cy="811560"/>
          </a:xfrm>
        </p:spPr>
        <p:txBody>
          <a:bodyPr>
            <a:normAutofit/>
          </a:bodyPr>
          <a:lstStyle/>
          <a:p>
            <a:pPr algn="ctr"/>
            <a:r>
              <a:rPr lang="ro-RO" sz="4400" b="1" dirty="0"/>
              <a:t>Curba lui Koch</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5185" y="1268760"/>
            <a:ext cx="3296022" cy="4671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437112"/>
            <a:ext cx="194421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50316" y="6124766"/>
            <a:ext cx="3713972" cy="461665"/>
          </a:xfrm>
          <a:prstGeom prst="rect">
            <a:avLst/>
          </a:prstGeom>
        </p:spPr>
        <p:txBody>
          <a:bodyPr wrap="square">
            <a:spAutoFit/>
          </a:bodyPr>
          <a:lstStyle/>
          <a:p>
            <a:r>
              <a:rPr lang="fr-FR" sz="2400" dirty="0" err="1"/>
              <a:t>Fulgul</a:t>
            </a:r>
            <a:r>
              <a:rPr lang="fr-FR" sz="2400" dirty="0"/>
              <a:t> de </a:t>
            </a:r>
            <a:r>
              <a:rPr lang="fr-FR" sz="2400" dirty="0" err="1"/>
              <a:t>zăpadă</a:t>
            </a:r>
            <a:r>
              <a:rPr lang="fr-FR" sz="2400" dirty="0"/>
              <a:t> a lui Koch</a:t>
            </a:r>
          </a:p>
        </p:txBody>
      </p:sp>
    </p:spTree>
    <p:extLst>
      <p:ext uri="{BB962C8B-B14F-4D97-AF65-F5344CB8AC3E}">
        <p14:creationId xmlns:p14="http://schemas.microsoft.com/office/powerpoint/2010/main" val="367390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5"/>
            <a:ext cx="8219256" cy="1296144"/>
          </a:xfrm>
        </p:spPr>
        <p:txBody>
          <a:bodyPr/>
          <a:lstStyle/>
          <a:p>
            <a:pPr>
              <a:buClrTx/>
            </a:pPr>
            <a:r>
              <a:rPr lang="vi-VN" dirty="0" smtClean="0"/>
              <a:t>se </a:t>
            </a:r>
            <a:r>
              <a:rPr lang="vi-VN" dirty="0"/>
              <a:t>construieşte aplicând în mod repetat </a:t>
            </a:r>
            <a:r>
              <a:rPr lang="vi-VN" dirty="0" smtClean="0"/>
              <a:t>acelaşi </a:t>
            </a:r>
            <a:r>
              <a:rPr lang="vi-VN" dirty="0"/>
              <a:t>procedeu de desenare. Iniţial se porneşte cu un segment de dreaptă şi pe segmentul respectiv se ridică un triunghi </a:t>
            </a:r>
            <a:r>
              <a:rPr lang="vi-VN" dirty="0" smtClean="0"/>
              <a:t>echilateral</a:t>
            </a:r>
            <a:endParaRPr lang="ro-RO" dirty="0"/>
          </a:p>
        </p:txBody>
      </p:sp>
      <p:sp>
        <p:nvSpPr>
          <p:cNvPr id="3" name="Title 2"/>
          <p:cNvSpPr>
            <a:spLocks noGrp="1"/>
          </p:cNvSpPr>
          <p:nvPr>
            <p:ph type="title"/>
          </p:nvPr>
        </p:nvSpPr>
        <p:spPr>
          <a:xfrm>
            <a:off x="1547664" y="332656"/>
            <a:ext cx="5428456" cy="648072"/>
          </a:xfrm>
        </p:spPr>
        <p:txBody>
          <a:bodyPr>
            <a:noAutofit/>
          </a:bodyPr>
          <a:lstStyle/>
          <a:p>
            <a:pPr algn="ctr"/>
            <a:r>
              <a:rPr lang="en-US" sz="4400" b="1" dirty="0" smtClean="0"/>
              <a:t>C</a:t>
            </a:r>
            <a:r>
              <a:rPr lang="ro-RO" sz="4400" b="1" dirty="0" smtClean="0"/>
              <a:t>um </a:t>
            </a:r>
            <a:r>
              <a:rPr lang="vi-VN" sz="4400" b="1" dirty="0">
                <a:latin typeface="Calibri" panose="020F0502020204030204" pitchFamily="34" charset="0"/>
              </a:rPr>
              <a:t>funcționează</a:t>
            </a:r>
            <a:r>
              <a:rPr lang="en-US" sz="4400" b="1" dirty="0" smtClean="0"/>
              <a:t>?</a:t>
            </a:r>
            <a:endParaRPr lang="ro-RO" sz="4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54287"/>
            <a:ext cx="4752528" cy="126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04509" y="2984453"/>
            <a:ext cx="3288080" cy="369332"/>
          </a:xfrm>
          <a:prstGeom prst="rect">
            <a:avLst/>
          </a:prstGeom>
        </p:spPr>
        <p:txBody>
          <a:bodyPr wrap="none">
            <a:spAutoFit/>
          </a:bodyPr>
          <a:lstStyle/>
          <a:p>
            <a:r>
              <a:rPr lang="vi-VN" dirty="0"/>
              <a:t>Curba lui Koch după o iteraţie.</a:t>
            </a:r>
          </a:p>
        </p:txBody>
      </p:sp>
      <p:sp>
        <p:nvSpPr>
          <p:cNvPr id="5" name="Rectangle 4"/>
          <p:cNvSpPr/>
          <p:nvPr/>
        </p:nvSpPr>
        <p:spPr>
          <a:xfrm>
            <a:off x="467544" y="3755647"/>
            <a:ext cx="7956884" cy="646331"/>
          </a:xfrm>
          <a:prstGeom prst="rect">
            <a:avLst/>
          </a:prstGeom>
        </p:spPr>
        <p:txBody>
          <a:bodyPr wrap="square">
            <a:spAutoFit/>
          </a:bodyPr>
          <a:lstStyle/>
          <a:p>
            <a:pPr marL="285750" indent="-285750">
              <a:buFont typeface="Wingdings" panose="05000000000000000000" pitchFamily="2" charset="2"/>
              <a:buChar char="§"/>
            </a:pPr>
            <a:r>
              <a:rPr lang="en-US" dirty="0"/>
              <a:t>s</a:t>
            </a:r>
            <a:r>
              <a:rPr lang="vi-VN" dirty="0" smtClean="0"/>
              <a:t>e </a:t>
            </a:r>
            <a:r>
              <a:rPr lang="vi-VN" dirty="0"/>
              <a:t>repetă procedeul pentru fiecare din cele patru segmente de dreaptă: se ridică un triughi echilateral pe fiecare segment.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405313"/>
            <a:ext cx="60960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996733" y="5988606"/>
            <a:ext cx="3595856" cy="369332"/>
          </a:xfrm>
          <a:prstGeom prst="rect">
            <a:avLst/>
          </a:prstGeom>
        </p:spPr>
        <p:txBody>
          <a:bodyPr wrap="none">
            <a:spAutoFit/>
          </a:bodyPr>
          <a:lstStyle/>
          <a:p>
            <a:r>
              <a:rPr lang="vi-VN" dirty="0"/>
              <a:t>Curba lui Koch după două iteraţii.</a:t>
            </a:r>
            <a:endParaRPr lang="fr-FR" dirty="0"/>
          </a:p>
        </p:txBody>
      </p:sp>
    </p:spTree>
    <p:extLst>
      <p:ext uri="{BB962C8B-B14F-4D97-AF65-F5344CB8AC3E}">
        <p14:creationId xmlns:p14="http://schemas.microsoft.com/office/powerpoint/2010/main" val="2961590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96752"/>
            <a:ext cx="7776864" cy="369332"/>
          </a:xfrm>
          <a:prstGeom prst="rect">
            <a:avLst/>
          </a:prstGeom>
        </p:spPr>
        <p:txBody>
          <a:bodyPr wrap="square">
            <a:spAutoFit/>
          </a:bodyPr>
          <a:lstStyle/>
          <a:p>
            <a:pPr marL="285750" indent="-285750">
              <a:buFont typeface="Wingdings" panose="05000000000000000000" pitchFamily="2" charset="2"/>
              <a:buChar char="§"/>
            </a:pPr>
            <a:r>
              <a:rPr lang="vi-VN" dirty="0"/>
              <a:t>se repetă acelaşi procedeu, pentru fiecare segment din figura </a:t>
            </a:r>
            <a:r>
              <a:rPr lang="vi-VN" dirty="0" smtClean="0"/>
              <a:t>obţinut.</a:t>
            </a:r>
            <a:endParaRPr lang="fr-F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48928"/>
            <a:ext cx="60960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20111" y="2549410"/>
            <a:ext cx="4830882" cy="369332"/>
          </a:xfrm>
          <a:prstGeom prst="rect">
            <a:avLst/>
          </a:prstGeom>
        </p:spPr>
        <p:txBody>
          <a:bodyPr wrap="square">
            <a:spAutoFit/>
          </a:bodyPr>
          <a:lstStyle/>
          <a:p>
            <a:r>
              <a:rPr lang="vi-VN" dirty="0"/>
              <a:t>	Curba lui Koch după trei iteraţii.</a:t>
            </a:r>
          </a:p>
        </p:txBody>
      </p:sp>
      <p:sp>
        <p:nvSpPr>
          <p:cNvPr id="6" name="Rectangle 5"/>
          <p:cNvSpPr/>
          <p:nvPr/>
        </p:nvSpPr>
        <p:spPr>
          <a:xfrm>
            <a:off x="575823" y="3486974"/>
            <a:ext cx="7704856" cy="369332"/>
          </a:xfrm>
          <a:prstGeom prst="rect">
            <a:avLst/>
          </a:prstGeom>
        </p:spPr>
        <p:txBody>
          <a:bodyPr wrap="square">
            <a:spAutoFit/>
          </a:bodyPr>
          <a:lstStyle/>
          <a:p>
            <a:pPr marL="285750" indent="-285750">
              <a:buFont typeface="Wingdings" panose="05000000000000000000" pitchFamily="2" charset="2"/>
              <a:buChar char="§"/>
            </a:pPr>
            <a:r>
              <a:rPr lang="en-US" dirty="0" smtClean="0"/>
              <a:t>d</a:t>
            </a:r>
            <a:r>
              <a:rPr lang="vi-VN" dirty="0" smtClean="0"/>
              <a:t>upă </a:t>
            </a:r>
            <a:r>
              <a:rPr lang="vi-VN" dirty="0"/>
              <a:t>repetarea de 7 ori a procedeului se obţine</a:t>
            </a:r>
            <a:endParaRPr lang="fr-FR"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44" y="3901705"/>
            <a:ext cx="60960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963642" y="5484998"/>
            <a:ext cx="3647152" cy="369332"/>
          </a:xfrm>
          <a:prstGeom prst="rect">
            <a:avLst/>
          </a:prstGeom>
        </p:spPr>
        <p:txBody>
          <a:bodyPr wrap="none">
            <a:spAutoFit/>
          </a:bodyPr>
          <a:lstStyle/>
          <a:p>
            <a:r>
              <a:rPr lang="vi-VN" dirty="0"/>
              <a:t>Curba lui Koch după şapte iteraţii.</a:t>
            </a:r>
            <a:endParaRPr lang="fr-FR" dirty="0"/>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972" y="138049"/>
            <a:ext cx="54260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20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813" y="260648"/>
            <a:ext cx="4064000"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708920"/>
            <a:ext cx="8577309" cy="370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92" y="548680"/>
            <a:ext cx="6768751"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745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027" y="0"/>
            <a:ext cx="4176464" cy="342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64" y="2636912"/>
            <a:ext cx="8286873" cy="150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33" y="764704"/>
            <a:ext cx="417036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4417789"/>
            <a:ext cx="4628220" cy="2031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7645" y="134235"/>
            <a:ext cx="67675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0791" y="4403725"/>
            <a:ext cx="3963987"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438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1723"/>
            <a:ext cx="676751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49811"/>
            <a:ext cx="7275612" cy="21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257273"/>
            <a:ext cx="3786187"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391944"/>
            <a:ext cx="2520280" cy="313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3216812"/>
            <a:ext cx="2736303" cy="331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176" y="3369720"/>
            <a:ext cx="2418035" cy="318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319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783</TotalTime>
  <Words>257</Words>
  <Application>Microsoft Office PowerPoint</Application>
  <PresentationFormat>On-screen Show (4:3)</PresentationFormat>
  <Paragraphs>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Composite</vt:lpstr>
      <vt:lpstr>Fractali Teză</vt:lpstr>
      <vt:lpstr>Ce sunt fractalii?</vt:lpstr>
      <vt:lpstr>În natură sunt considerați fractali munții presărați cu stânci colțuroase corola unui arbore sau rădăcinileacestuia răspandite în sol în toate direcțiile norii al căror contut se modifică permanent rețeaua hidrografică valurile mării rețeaua de vase sanguine un fulg de zăpadă; </vt:lpstr>
      <vt:lpstr>Curba lui Koch</vt:lpstr>
      <vt:lpstr>Cum funcționează?</vt:lpstr>
      <vt:lpstr>PowerPoint Presentation</vt:lpstr>
      <vt:lpstr>PowerPoint Presentation</vt:lpstr>
      <vt:lpstr>PowerPoint Presentation</vt:lpstr>
      <vt:lpstr>PowerPoint Presentation</vt:lpstr>
      <vt:lpstr>Rezultatul final</vt:lpstr>
      <vt:lpstr>Mulțumesc pentru atenție!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Fractali</dc:title>
  <dc:creator>Simona PETER</dc:creator>
  <cp:lastModifiedBy>OLARU, Constantin (Constantin)** CTR **</cp:lastModifiedBy>
  <cp:revision>32</cp:revision>
  <dcterms:created xsi:type="dcterms:W3CDTF">2017-05-23T15:00:19Z</dcterms:created>
  <dcterms:modified xsi:type="dcterms:W3CDTF">2017-05-24T22:46:31Z</dcterms:modified>
</cp:coreProperties>
</file>