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9" r:id="rId14"/>
    <p:sldId id="267" r:id="rId15"/>
  </p:sldIdLst>
  <p:sldSz cx="9144000" cy="6858000" type="screen4x3"/>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E664D87-B2A5-4C99-A16D-004217F6BD51}" type="datetimeFigureOut">
              <a:rPr lang="ro-RO" smtClean="0"/>
              <a:t>24.05.2017</a:t>
            </a:fld>
            <a:endParaRPr lang="ro-RO"/>
          </a:p>
        </p:txBody>
      </p:sp>
      <p:sp>
        <p:nvSpPr>
          <p:cNvPr id="17" name="Footer Placeholder 16"/>
          <p:cNvSpPr>
            <a:spLocks noGrp="1"/>
          </p:cNvSpPr>
          <p:nvPr>
            <p:ph type="ftr" sz="quarter" idx="11"/>
          </p:nvPr>
        </p:nvSpPr>
        <p:spPr/>
        <p:txBody>
          <a:bodyPr/>
          <a:lstStyle/>
          <a:p>
            <a:endParaRPr lang="ro-RO"/>
          </a:p>
        </p:txBody>
      </p:sp>
      <p:sp>
        <p:nvSpPr>
          <p:cNvPr id="29" name="Slide Number Placeholder 28"/>
          <p:cNvSpPr>
            <a:spLocks noGrp="1"/>
          </p:cNvSpPr>
          <p:nvPr>
            <p:ph type="sldNum" sz="quarter" idx="12"/>
          </p:nvPr>
        </p:nvSpPr>
        <p:spPr/>
        <p:txBody>
          <a:bodyPr/>
          <a:lstStyle/>
          <a:p>
            <a:fld id="{2AD90616-20B9-44E1-905F-3B1E1713FB23}" type="slidenum">
              <a:rPr lang="ro-RO" smtClean="0"/>
              <a:t>‹#›</a:t>
            </a:fld>
            <a:endParaRPr lang="ro-RO"/>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64D87-B2A5-4C99-A16D-004217F6BD51}" type="datetimeFigureOut">
              <a:rPr lang="ro-RO" smtClean="0"/>
              <a:t>24.05.2017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64D87-B2A5-4C99-A16D-004217F6BD51}" type="datetimeFigureOut">
              <a:rPr lang="ro-RO" smtClean="0"/>
              <a:t>24.05.2017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E664D87-B2A5-4C99-A16D-004217F6BD51}" type="datetimeFigureOut">
              <a:rPr lang="ro-RO" smtClean="0"/>
              <a:t>24.05.2017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E664D87-B2A5-4C99-A16D-004217F6BD51}" type="datetimeFigureOut">
              <a:rPr lang="ro-RO" smtClean="0"/>
              <a:t>24.05.2017</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a:xfrm>
            <a:off x="7924800" y="6416675"/>
            <a:ext cx="762000" cy="365125"/>
          </a:xfrm>
        </p:spPr>
        <p:txBody>
          <a:bodyPr/>
          <a:lstStyle/>
          <a:p>
            <a:fld id="{2AD90616-20B9-44E1-905F-3B1E1713FB23}" type="slidenum">
              <a:rPr lang="ro-RO" smtClean="0"/>
              <a:t>‹#›</a:t>
            </a:fld>
            <a:endParaRPr lang="ro-RO"/>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664D87-B2A5-4C99-A16D-004217F6BD51}" type="datetimeFigureOut">
              <a:rPr lang="ro-RO" smtClean="0"/>
              <a:t>24.05.2017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E664D87-B2A5-4C99-A16D-004217F6BD51}" type="datetimeFigureOut">
              <a:rPr lang="ro-RO" smtClean="0"/>
              <a:t>24.05.2017</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E664D87-B2A5-4C99-A16D-004217F6BD51}" type="datetimeFigureOut">
              <a:rPr lang="ro-RO" smtClean="0"/>
              <a:t>24.05.2017</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664D87-B2A5-4C99-A16D-004217F6BD51}" type="datetimeFigureOut">
              <a:rPr lang="ro-RO" smtClean="0"/>
              <a:t>24.05.2017</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E664D87-B2A5-4C99-A16D-004217F6BD51}" type="datetimeFigureOut">
              <a:rPr lang="ro-RO" smtClean="0"/>
              <a:t>24.05.2017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E664D87-B2A5-4C99-A16D-004217F6BD51}" type="datetimeFigureOut">
              <a:rPr lang="ro-RO" smtClean="0"/>
              <a:t>24.05.2017</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2AD90616-20B9-44E1-905F-3B1E1713FB23}" type="slidenum">
              <a:rPr lang="ro-RO" smtClean="0"/>
              <a:t>‹#›</a:t>
            </a:fld>
            <a:endParaRPr lang="ro-R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E664D87-B2A5-4C99-A16D-004217F6BD51}" type="datetimeFigureOut">
              <a:rPr lang="ro-RO" smtClean="0"/>
              <a:t>24.05.2017</a:t>
            </a:fld>
            <a:endParaRPr lang="ro-RO"/>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o-RO"/>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2AD90616-20B9-44E1-905F-3B1E1713FB23}" type="slidenum">
              <a:rPr lang="ro-RO" smtClean="0"/>
              <a:t>‹#›</a:t>
            </a:fld>
            <a:endParaRPr lang="ro-R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Fractali</a:t>
            </a:r>
            <a:endParaRPr lang="ro-RO" dirty="0"/>
          </a:p>
        </p:txBody>
      </p:sp>
      <p:sp>
        <p:nvSpPr>
          <p:cNvPr id="3" name="Subtitle 2"/>
          <p:cNvSpPr>
            <a:spLocks noGrp="1"/>
          </p:cNvSpPr>
          <p:nvPr>
            <p:ph type="subTitle" idx="1"/>
          </p:nvPr>
        </p:nvSpPr>
        <p:spPr/>
        <p:txBody>
          <a:bodyPr/>
          <a:lstStyle/>
          <a:p>
            <a:r>
              <a:rPr lang="en-US" dirty="0" err="1" smtClean="0"/>
              <a:t>Proiect</a:t>
            </a:r>
            <a:r>
              <a:rPr lang="en-US" dirty="0" smtClean="0"/>
              <a:t> </a:t>
            </a:r>
            <a:r>
              <a:rPr lang="en-US" dirty="0" err="1" smtClean="0"/>
              <a:t>realizat</a:t>
            </a:r>
            <a:r>
              <a:rPr lang="en-US" dirty="0" smtClean="0"/>
              <a:t> de </a:t>
            </a:r>
            <a:r>
              <a:rPr lang="en-US" dirty="0" err="1" smtClean="0"/>
              <a:t>catre</a:t>
            </a:r>
            <a:r>
              <a:rPr lang="en-US" dirty="0" smtClean="0"/>
              <a:t> </a:t>
            </a:r>
            <a:r>
              <a:rPr lang="en-US" dirty="0" err="1" smtClean="0"/>
              <a:t>Stanciu</a:t>
            </a:r>
            <a:r>
              <a:rPr lang="en-US" dirty="0" smtClean="0"/>
              <a:t> </a:t>
            </a:r>
            <a:r>
              <a:rPr lang="en-US" dirty="0" err="1" smtClean="0"/>
              <a:t>Ioan</a:t>
            </a:r>
            <a:endParaRPr lang="ro-RO" dirty="0"/>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Fractalul</a:t>
            </a:r>
            <a:r>
              <a:rPr lang="en-US" dirty="0" smtClean="0"/>
              <a:t> in sine 5x5</a:t>
            </a:r>
            <a:endParaRPr lang="ro-RO" dirty="0"/>
          </a:p>
        </p:txBody>
      </p:sp>
      <p:pic>
        <p:nvPicPr>
          <p:cNvPr id="6" name="Content Placeholder 5" descr="fractal5.jpg"/>
          <p:cNvPicPr>
            <a:picLocks noGrp="1" noChangeAspect="1"/>
          </p:cNvPicPr>
          <p:nvPr>
            <p:ph idx="1"/>
          </p:nvPr>
        </p:nvPicPr>
        <p:blipFill>
          <a:blip r:embed="rId2" cstate="print"/>
          <a:stretch>
            <a:fillRect/>
          </a:stretch>
        </p:blipFill>
        <p:spPr>
          <a:xfrm>
            <a:off x="1404222" y="1600200"/>
            <a:ext cx="6335555" cy="4708525"/>
          </a:xfrm>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500x500 de </a:t>
            </a:r>
            <a:r>
              <a:rPr lang="en-US" dirty="0" err="1" smtClean="0"/>
              <a:t>fractali</a:t>
            </a:r>
            <a:r>
              <a:rPr lang="en-US" dirty="0" smtClean="0"/>
              <a:t> </a:t>
            </a:r>
            <a:r>
              <a:rPr lang="en-US" dirty="0" err="1" smtClean="0"/>
              <a:t>pe</a:t>
            </a:r>
            <a:r>
              <a:rPr lang="en-US" dirty="0" smtClean="0"/>
              <a:t> un </a:t>
            </a:r>
            <a:r>
              <a:rPr lang="en-US" dirty="0" err="1" smtClean="0"/>
              <a:t>ecran</a:t>
            </a:r>
            <a:endParaRPr lang="ro-RO" dirty="0"/>
          </a:p>
        </p:txBody>
      </p:sp>
      <p:pic>
        <p:nvPicPr>
          <p:cNvPr id="4" name="Content Placeholder 3" descr="fractal500.jpg"/>
          <p:cNvPicPr>
            <a:picLocks noGrp="1" noChangeAspect="1"/>
          </p:cNvPicPr>
          <p:nvPr>
            <p:ph idx="1"/>
          </p:nvPr>
        </p:nvPicPr>
        <p:blipFill>
          <a:blip r:embed="rId2" cstate="print"/>
          <a:stretch>
            <a:fillRect/>
          </a:stretch>
        </p:blipFill>
        <p:spPr>
          <a:xfrm>
            <a:off x="1410562" y="1600200"/>
            <a:ext cx="6322876" cy="4708525"/>
          </a:xfrm>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Functii</a:t>
            </a:r>
            <a:r>
              <a:rPr lang="en-US" dirty="0" smtClean="0"/>
              <a:t> </a:t>
            </a:r>
            <a:r>
              <a:rPr lang="en-US" dirty="0" err="1" smtClean="0"/>
              <a:t>folosite</a:t>
            </a:r>
            <a:r>
              <a:rPr lang="en-US" dirty="0" smtClean="0"/>
              <a:t> </a:t>
            </a:r>
            <a:r>
              <a:rPr lang="en-US" dirty="0" err="1" smtClean="0"/>
              <a:t>pentru</a:t>
            </a:r>
            <a:r>
              <a:rPr lang="en-US" dirty="0" smtClean="0"/>
              <a:t> </a:t>
            </a:r>
            <a:r>
              <a:rPr lang="en-US" dirty="0" err="1" smtClean="0"/>
              <a:t>generare</a:t>
            </a:r>
            <a:endParaRPr lang="ro-RO" dirty="0"/>
          </a:p>
        </p:txBody>
      </p:sp>
      <p:pic>
        <p:nvPicPr>
          <p:cNvPr id="4" name="Content Placeholder 3" descr="mandelbrot_function.jpg"/>
          <p:cNvPicPr>
            <a:picLocks noGrp="1" noChangeAspect="1"/>
          </p:cNvPicPr>
          <p:nvPr>
            <p:ph idx="1"/>
          </p:nvPr>
        </p:nvPicPr>
        <p:blipFill>
          <a:blip r:embed="rId2" cstate="print"/>
          <a:stretch>
            <a:fillRect/>
          </a:stretch>
        </p:blipFill>
        <p:spPr>
          <a:xfrm>
            <a:off x="0" y="1772816"/>
            <a:ext cx="8881185" cy="3976650"/>
          </a:xfrm>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p_to.jpg"/>
          <p:cNvPicPr>
            <a:picLocks noGrp="1" noChangeAspect="1"/>
          </p:cNvPicPr>
          <p:nvPr>
            <p:ph idx="1"/>
          </p:nvPr>
        </p:nvPicPr>
        <p:blipFill>
          <a:blip r:embed="rId2" cstate="print"/>
          <a:stretch>
            <a:fillRect/>
          </a:stretch>
        </p:blipFill>
        <p:spPr>
          <a:xfrm>
            <a:off x="1331640" y="836712"/>
            <a:ext cx="6019800" cy="1981200"/>
          </a:xfrm>
        </p:spPr>
      </p:pic>
      <p:pic>
        <p:nvPicPr>
          <p:cNvPr id="3074" name="Picture 2" descr="C:\c++\teza_2017\find_mandelbrot.jpg"/>
          <p:cNvPicPr>
            <a:picLocks noChangeAspect="1" noChangeArrowheads="1"/>
          </p:cNvPicPr>
          <p:nvPr/>
        </p:nvPicPr>
        <p:blipFill>
          <a:blip r:embed="rId3" cstate="print"/>
          <a:srcRect/>
          <a:stretch>
            <a:fillRect/>
          </a:stretch>
        </p:blipFill>
        <p:spPr bwMode="auto">
          <a:xfrm>
            <a:off x="1835696" y="2996952"/>
            <a:ext cx="4972050" cy="2647950"/>
          </a:xfrm>
          <a:prstGeom prst="rect">
            <a:avLst/>
          </a:prstGeom>
          <a:noFill/>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ndelbrot.jpg"/>
          <p:cNvPicPr>
            <a:picLocks noGrp="1" noChangeAspect="1"/>
          </p:cNvPicPr>
          <p:nvPr>
            <p:ph idx="1"/>
          </p:nvPr>
        </p:nvPicPr>
        <p:blipFill>
          <a:blip r:embed="rId2" cstate="print"/>
          <a:stretch>
            <a:fillRect/>
          </a:stretch>
        </p:blipFill>
        <p:spPr>
          <a:xfrm>
            <a:off x="1395908" y="1600200"/>
            <a:ext cx="6352183" cy="4708525"/>
          </a:xfrm>
        </p:spPr>
      </p:pic>
      <p:sp>
        <p:nvSpPr>
          <p:cNvPr id="4" name="Rectangle 3"/>
          <p:cNvSpPr/>
          <p:nvPr/>
        </p:nvSpPr>
        <p:spPr>
          <a:xfrm>
            <a:off x="-180528" y="404664"/>
            <a:ext cx="9552616" cy="923330"/>
          </a:xfrm>
          <a:prstGeom prst="rect">
            <a:avLst/>
          </a:prstGeom>
          <a:noFill/>
        </p:spPr>
        <p:txBody>
          <a:bodyPr wrap="none" lIns="91440" tIns="45720" rIns="91440" bIns="45720">
            <a:spAutoFit/>
          </a:bodyPr>
          <a:lstStyle/>
          <a:p>
            <a:pPr algn="ct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Va</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multumesc</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pentru</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400" b="1" cap="none" spc="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atentie</a:t>
            </a: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Ce</a:t>
            </a:r>
            <a:r>
              <a:rPr lang="en-US" dirty="0" smtClean="0"/>
              <a:t> </a:t>
            </a:r>
            <a:r>
              <a:rPr lang="en-US" dirty="0" err="1" smtClean="0"/>
              <a:t>sunt</a:t>
            </a:r>
            <a:r>
              <a:rPr lang="en-US" dirty="0" smtClean="0"/>
              <a:t> </a:t>
            </a:r>
            <a:r>
              <a:rPr lang="en-US" dirty="0" err="1" smtClean="0"/>
              <a:t>fractalii</a:t>
            </a:r>
            <a:r>
              <a:rPr lang="en-US" dirty="0" smtClean="0"/>
              <a:t>?</a:t>
            </a:r>
            <a:endParaRPr lang="ro-RO" dirty="0"/>
          </a:p>
        </p:txBody>
      </p:sp>
      <p:sp>
        <p:nvSpPr>
          <p:cNvPr id="3" name="Content Placeholder 2"/>
          <p:cNvSpPr>
            <a:spLocks noGrp="1"/>
          </p:cNvSpPr>
          <p:nvPr>
            <p:ph idx="1"/>
          </p:nvPr>
        </p:nvSpPr>
        <p:spPr/>
        <p:txBody>
          <a:bodyPr/>
          <a:lstStyle/>
          <a:p>
            <a:r>
              <a:rPr lang="vi-VN" dirty="0" smtClean="0"/>
              <a:t>"</a:t>
            </a:r>
            <a:r>
              <a:rPr lang="vi-VN" dirty="0" smtClean="0"/>
              <a:t>o figură geometrică fragmentată sau frântă care poate fi divizată în părți, astfel încât fiecare dintre acestea să fie (cel puțin aproximativ) o copie miniaturală a </a:t>
            </a:r>
            <a:r>
              <a:rPr lang="vi-VN" dirty="0" smtClean="0"/>
              <a:t>întregului“</a:t>
            </a:r>
            <a:r>
              <a:rPr lang="en-US" dirty="0" smtClean="0"/>
              <a:t>.</a:t>
            </a:r>
          </a:p>
          <a:p>
            <a:r>
              <a:rPr lang="en-US" dirty="0" smtClean="0"/>
              <a:t>o</a:t>
            </a:r>
            <a:r>
              <a:rPr lang="en-US" dirty="0" smtClean="0"/>
              <a:t> forma din </a:t>
            </a:r>
            <a:r>
              <a:rPr lang="en-US" dirty="0" err="1" smtClean="0"/>
              <a:t>ce</a:t>
            </a:r>
            <a:r>
              <a:rPr lang="en-US" dirty="0" smtClean="0"/>
              <a:t> in </a:t>
            </a:r>
            <a:r>
              <a:rPr lang="en-US" dirty="0" err="1" smtClean="0"/>
              <a:t>ce</a:t>
            </a:r>
            <a:r>
              <a:rPr lang="en-US" dirty="0" smtClean="0"/>
              <a:t> </a:t>
            </a:r>
            <a:r>
              <a:rPr lang="en-US" dirty="0" err="1" smtClean="0"/>
              <a:t>mai</a:t>
            </a:r>
            <a:r>
              <a:rPr lang="en-US" dirty="0" smtClean="0"/>
              <a:t> </a:t>
            </a:r>
            <a:r>
              <a:rPr lang="en-US" dirty="0" err="1" smtClean="0"/>
              <a:t>complexa</a:t>
            </a:r>
            <a:r>
              <a:rPr lang="en-US" dirty="0" smtClean="0"/>
              <a:t>, </a:t>
            </a:r>
            <a:r>
              <a:rPr lang="en-US" dirty="0" err="1" smtClean="0"/>
              <a:t>pornind</a:t>
            </a:r>
            <a:r>
              <a:rPr lang="en-US" dirty="0" smtClean="0"/>
              <a:t> de la un </a:t>
            </a:r>
            <a:r>
              <a:rPr lang="en-US" dirty="0" err="1" smtClean="0"/>
              <a:t>obiect</a:t>
            </a:r>
            <a:r>
              <a:rPr lang="en-US" dirty="0" smtClean="0"/>
              <a:t> </a:t>
            </a:r>
            <a:r>
              <a:rPr lang="en-US" dirty="0" err="1" smtClean="0"/>
              <a:t>simplu</a:t>
            </a:r>
            <a:r>
              <a:rPr lang="en-US" dirty="0" smtClean="0"/>
              <a:t>, </a:t>
            </a:r>
            <a:r>
              <a:rPr lang="en-US" dirty="0" err="1" smtClean="0"/>
              <a:t>realizata</a:t>
            </a:r>
            <a:r>
              <a:rPr lang="en-US" dirty="0" smtClean="0"/>
              <a:t> cu </a:t>
            </a:r>
            <a:r>
              <a:rPr lang="en-US" dirty="0" err="1" smtClean="0"/>
              <a:t>ajutorul</a:t>
            </a:r>
            <a:r>
              <a:rPr lang="en-US" dirty="0" smtClean="0"/>
              <a:t> </a:t>
            </a:r>
            <a:r>
              <a:rPr lang="en-US" dirty="0" err="1" smtClean="0"/>
              <a:t>formulelor</a:t>
            </a:r>
            <a:r>
              <a:rPr lang="en-US" dirty="0" smtClean="0"/>
              <a:t> </a:t>
            </a:r>
            <a:r>
              <a:rPr lang="en-US" dirty="0" err="1" smtClean="0"/>
              <a:t>matematice</a:t>
            </a:r>
            <a:r>
              <a:rPr lang="en-US" dirty="0" smtClean="0"/>
              <a:t>, </a:t>
            </a:r>
            <a:r>
              <a:rPr lang="en-US" dirty="0" err="1" smtClean="0"/>
              <a:t>iar</a:t>
            </a:r>
            <a:r>
              <a:rPr lang="en-US" dirty="0" smtClean="0"/>
              <a:t> in </a:t>
            </a:r>
            <a:r>
              <a:rPr lang="en-US" dirty="0" err="1" smtClean="0"/>
              <a:t>cazul</a:t>
            </a:r>
            <a:r>
              <a:rPr lang="en-US" dirty="0" smtClean="0"/>
              <a:t> </a:t>
            </a:r>
            <a:r>
              <a:rPr lang="en-US" dirty="0" err="1" smtClean="0"/>
              <a:t>informaticii</a:t>
            </a:r>
            <a:r>
              <a:rPr lang="en-US" dirty="0" smtClean="0"/>
              <a:t>, de </a:t>
            </a:r>
            <a:r>
              <a:rPr lang="en-US" dirty="0" err="1" smtClean="0"/>
              <a:t>cele</a:t>
            </a:r>
            <a:r>
              <a:rPr lang="en-US" dirty="0" smtClean="0"/>
              <a:t> </a:t>
            </a:r>
            <a:r>
              <a:rPr lang="en-US" dirty="0" err="1" smtClean="0"/>
              <a:t>mai</a:t>
            </a:r>
            <a:r>
              <a:rPr lang="en-US" dirty="0" smtClean="0"/>
              <a:t> </a:t>
            </a:r>
            <a:r>
              <a:rPr lang="en-US" dirty="0" err="1" smtClean="0"/>
              <a:t>multe</a:t>
            </a:r>
            <a:r>
              <a:rPr lang="en-US" dirty="0" smtClean="0"/>
              <a:t> </a:t>
            </a:r>
            <a:r>
              <a:rPr lang="en-US" dirty="0" err="1" smtClean="0"/>
              <a:t>ori</a:t>
            </a:r>
            <a:r>
              <a:rPr lang="en-US" dirty="0" smtClean="0"/>
              <a:t>, </a:t>
            </a:r>
            <a:r>
              <a:rPr lang="en-US" dirty="0" err="1" smtClean="0"/>
              <a:t>recursiv</a:t>
            </a:r>
            <a:endParaRPr lang="ro-RO"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Exemple</a:t>
            </a:r>
            <a:r>
              <a:rPr lang="en-US" dirty="0" smtClean="0"/>
              <a:t> de </a:t>
            </a:r>
            <a:r>
              <a:rPr lang="en-US" dirty="0" err="1" smtClean="0"/>
              <a:t>fractali</a:t>
            </a:r>
            <a:endParaRPr lang="ro-RO" dirty="0"/>
          </a:p>
        </p:txBody>
      </p:sp>
      <p:pic>
        <p:nvPicPr>
          <p:cNvPr id="4" name="Content Placeholder 3" descr="img1.bmp"/>
          <p:cNvPicPr>
            <a:picLocks noGrp="1" noChangeAspect="1"/>
          </p:cNvPicPr>
          <p:nvPr>
            <p:ph idx="1"/>
          </p:nvPr>
        </p:nvPicPr>
        <p:blipFill>
          <a:blip r:embed="rId2" cstate="print"/>
          <a:stretch>
            <a:fillRect/>
          </a:stretch>
        </p:blipFill>
        <p:spPr>
          <a:xfrm>
            <a:off x="251520" y="1484784"/>
            <a:ext cx="8496944" cy="1923703"/>
          </a:xfrm>
        </p:spPr>
      </p:pic>
      <p:pic>
        <p:nvPicPr>
          <p:cNvPr id="1026" name="Picture 2" descr="C:\c++\teza_2017\sierpinski_constructie.gif"/>
          <p:cNvPicPr>
            <a:picLocks noChangeAspect="1" noChangeArrowheads="1"/>
          </p:cNvPicPr>
          <p:nvPr/>
        </p:nvPicPr>
        <p:blipFill>
          <a:blip r:embed="rId3" cstate="print"/>
          <a:srcRect/>
          <a:stretch>
            <a:fillRect/>
          </a:stretch>
        </p:blipFill>
        <p:spPr bwMode="auto">
          <a:xfrm>
            <a:off x="179512" y="3789040"/>
            <a:ext cx="8712968" cy="1800200"/>
          </a:xfrm>
          <a:prstGeom prst="rect">
            <a:avLst/>
          </a:prstGeom>
          <a:noFill/>
        </p:spPr>
      </p:pic>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Exemple</a:t>
            </a:r>
            <a:r>
              <a:rPr lang="en-US" dirty="0" smtClean="0"/>
              <a:t> de </a:t>
            </a:r>
            <a:r>
              <a:rPr lang="en-US" dirty="0" err="1" smtClean="0"/>
              <a:t>fractali</a:t>
            </a:r>
            <a:r>
              <a:rPr lang="en-US" dirty="0" smtClean="0"/>
              <a:t> </a:t>
            </a:r>
            <a:r>
              <a:rPr lang="en-US" dirty="0" err="1" smtClean="0"/>
              <a:t>mai</a:t>
            </a:r>
            <a:r>
              <a:rPr lang="en-US" dirty="0" smtClean="0"/>
              <a:t> </a:t>
            </a:r>
            <a:r>
              <a:rPr lang="en-US" dirty="0" err="1" smtClean="0"/>
              <a:t>complecsi</a:t>
            </a:r>
            <a:endParaRPr lang="ro-RO" dirty="0"/>
          </a:p>
        </p:txBody>
      </p:sp>
      <p:pic>
        <p:nvPicPr>
          <p:cNvPr id="4" name="Content Placeholder 3" descr="multimea-julia.png"/>
          <p:cNvPicPr>
            <a:picLocks noGrp="1" noChangeAspect="1"/>
          </p:cNvPicPr>
          <p:nvPr>
            <p:ph idx="1"/>
          </p:nvPr>
        </p:nvPicPr>
        <p:blipFill>
          <a:blip r:embed="rId2" cstate="print"/>
          <a:stretch>
            <a:fillRect/>
          </a:stretch>
        </p:blipFill>
        <p:spPr>
          <a:xfrm>
            <a:off x="0" y="2564904"/>
            <a:ext cx="3878560" cy="2908920"/>
          </a:xfrm>
        </p:spPr>
      </p:pic>
      <p:pic>
        <p:nvPicPr>
          <p:cNvPr id="2050" name="Picture 2" descr="C:\c++\teza_2017\fractals.jpg"/>
          <p:cNvPicPr>
            <a:picLocks noChangeAspect="1" noChangeArrowheads="1"/>
          </p:cNvPicPr>
          <p:nvPr/>
        </p:nvPicPr>
        <p:blipFill>
          <a:blip r:embed="rId3" cstate="print"/>
          <a:srcRect/>
          <a:stretch>
            <a:fillRect/>
          </a:stretch>
        </p:blipFill>
        <p:spPr bwMode="auto">
          <a:xfrm>
            <a:off x="4000500" y="2564904"/>
            <a:ext cx="5143500" cy="2857500"/>
          </a:xfrm>
          <a:prstGeom prst="rect">
            <a:avLst/>
          </a:prstGeom>
          <a:noFill/>
        </p:spPr>
      </p:pic>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 </a:t>
            </a:r>
            <a:r>
              <a:rPr lang="en-US" dirty="0" err="1" smtClean="0"/>
              <a:t>multe</a:t>
            </a:r>
            <a:r>
              <a:rPr lang="en-US" dirty="0" smtClean="0"/>
              <a:t> </a:t>
            </a:r>
            <a:r>
              <a:rPr lang="en-US" dirty="0" err="1" smtClean="0"/>
              <a:t>despre</a:t>
            </a:r>
            <a:r>
              <a:rPr lang="en-US" dirty="0" smtClean="0"/>
              <a:t> </a:t>
            </a:r>
            <a:r>
              <a:rPr lang="en-US" dirty="0" err="1" smtClean="0"/>
              <a:t>fractali</a:t>
            </a:r>
            <a:endParaRPr lang="ro-RO" dirty="0"/>
          </a:p>
        </p:txBody>
      </p:sp>
      <p:sp>
        <p:nvSpPr>
          <p:cNvPr id="3" name="Content Placeholder 2"/>
          <p:cNvSpPr>
            <a:spLocks noGrp="1"/>
          </p:cNvSpPr>
          <p:nvPr>
            <p:ph idx="1"/>
          </p:nvPr>
        </p:nvSpPr>
        <p:spPr/>
        <p:txBody>
          <a:bodyPr/>
          <a:lstStyle/>
          <a:p>
            <a:r>
              <a:rPr lang="vi-VN" dirty="0" smtClean="0"/>
              <a:t>Fractalul, ca obiect geometric, are în general următoarele caracteristici:</a:t>
            </a:r>
          </a:p>
          <a:p>
            <a:r>
              <a:rPr lang="vi-VN" dirty="0" smtClean="0"/>
              <a:t>Are o structură fină la scări arbitrar de mici.</a:t>
            </a:r>
          </a:p>
          <a:p>
            <a:r>
              <a:rPr lang="vi-VN" dirty="0" smtClean="0"/>
              <a:t>Este prea neregulat pentru a fi descris în limbaj geometric euclidian tradițional</a:t>
            </a:r>
            <a:r>
              <a:rPr lang="vi-VN" dirty="0" smtClean="0"/>
              <a:t>.</a:t>
            </a:r>
            <a:endParaRPr lang="en-US" dirty="0" smtClean="0"/>
          </a:p>
          <a:p>
            <a:r>
              <a:rPr lang="pt-BR" dirty="0" smtClean="0"/>
              <a:t>Are o definiție simplă și recursivă</a:t>
            </a:r>
            <a:r>
              <a:rPr lang="pt-BR" dirty="0" smtClean="0"/>
              <a:t>.</a:t>
            </a:r>
            <a:r>
              <a:rPr lang="pt-BR" dirty="0" smtClean="0"/>
              <a:t/>
            </a:r>
            <a:br>
              <a:rPr lang="pt-BR" dirty="0" smtClean="0"/>
            </a:br>
            <a:endParaRPr lang="vi-VN" dirty="0" smtClean="0"/>
          </a:p>
          <a:p>
            <a:endParaRPr lang="ro-RO"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Scurta</a:t>
            </a:r>
            <a:r>
              <a:rPr lang="en-US" dirty="0" smtClean="0"/>
              <a:t> </a:t>
            </a:r>
            <a:r>
              <a:rPr lang="en-US" dirty="0" err="1" smtClean="0"/>
              <a:t>istorie</a:t>
            </a:r>
            <a:endParaRPr lang="ro-RO" dirty="0"/>
          </a:p>
        </p:txBody>
      </p:sp>
      <p:sp>
        <p:nvSpPr>
          <p:cNvPr id="3" name="Content Placeholder 2"/>
          <p:cNvSpPr>
            <a:spLocks noGrp="1"/>
          </p:cNvSpPr>
          <p:nvPr>
            <p:ph idx="1"/>
          </p:nvPr>
        </p:nvSpPr>
        <p:spPr/>
        <p:txBody>
          <a:bodyPr>
            <a:normAutofit fontScale="85000" lnSpcReduction="10000"/>
          </a:bodyPr>
          <a:lstStyle/>
          <a:p>
            <a:r>
              <a:rPr lang="vi-VN" dirty="0" smtClean="0"/>
              <a:t>Matematica</a:t>
            </a:r>
            <a:r>
              <a:rPr lang="en-US" dirty="0" smtClean="0"/>
              <a:t> </a:t>
            </a:r>
            <a:r>
              <a:rPr lang="vi-VN" dirty="0" smtClean="0"/>
              <a:t>din </a:t>
            </a:r>
            <a:r>
              <a:rPr lang="vi-VN" dirty="0" smtClean="0"/>
              <a:t>spatele fractalilor a apărut în secolul 17, când filosoful Gottfried Leibniz a considerat autosimilaritatea recursivă (deși greșise gândindu-se că numai liniile drepte sunt autosimilare în acest sens).</a:t>
            </a:r>
            <a:endParaRPr lang="en-US" dirty="0" smtClean="0"/>
          </a:p>
          <a:p>
            <a:r>
              <a:rPr lang="vi-VN" dirty="0" smtClean="0"/>
              <a:t>Cel </a:t>
            </a:r>
            <a:r>
              <a:rPr lang="vi-VN" dirty="0" smtClean="0"/>
              <a:t>care își dă seama că asemenea ciudățenii matematice </a:t>
            </a:r>
            <a:r>
              <a:rPr lang="vi-VN" dirty="0" smtClean="0"/>
              <a:t>se </a:t>
            </a:r>
            <a:r>
              <a:rPr lang="vi-VN" dirty="0" smtClean="0"/>
              <a:t>regăsesc în natură a fost Benoît Mandelbrot. Acesta observă că forma unui munte nu este o piramidă sau un con, trunchiul îmbrăcat cu scoarță al unui copac nu este un cilindru perfect neted, norii nu sunt sfere. Așadar, în natură nu întâlnim forme geometrice simple, regulate, ci forme cu un grad înalt de complexitate și unicitate. Din această observație s-a născut o nouă știință care studiază aceste forme complexe, știință ce poartă denumirea de </a:t>
            </a:r>
            <a:r>
              <a:rPr lang="vi-VN" i="1" dirty="0" smtClean="0"/>
              <a:t>geometrie fractală</a:t>
            </a:r>
            <a:r>
              <a:rPr lang="vi-VN" dirty="0" smtClean="0"/>
              <a:t>.</a:t>
            </a:r>
            <a:endParaRPr lang="ro-RO" dirty="0"/>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Proiectul</a:t>
            </a:r>
            <a:r>
              <a:rPr lang="en-US" dirty="0" smtClean="0"/>
              <a:t> “Mandelbrot”</a:t>
            </a:r>
            <a:endParaRPr lang="ro-RO" dirty="0"/>
          </a:p>
        </p:txBody>
      </p:sp>
      <p:pic>
        <p:nvPicPr>
          <p:cNvPr id="4" name="Content Placeholder 3" descr="loading_screen.jpg"/>
          <p:cNvPicPr>
            <a:picLocks noGrp="1" noChangeAspect="1"/>
          </p:cNvPicPr>
          <p:nvPr>
            <p:ph idx="1"/>
          </p:nvPr>
        </p:nvPicPr>
        <p:blipFill>
          <a:blip r:embed="rId2" cstate="print"/>
          <a:stretch>
            <a:fillRect/>
          </a:stretch>
        </p:blipFill>
        <p:spPr>
          <a:xfrm>
            <a:off x="1231930" y="1600200"/>
            <a:ext cx="6680139" cy="4708525"/>
          </a:xfrm>
        </p:spPr>
      </p:pic>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Meniul</a:t>
            </a:r>
            <a:r>
              <a:rPr lang="en-US" dirty="0" smtClean="0"/>
              <a:t> principal</a:t>
            </a:r>
            <a:endParaRPr lang="ro-RO" dirty="0"/>
          </a:p>
        </p:txBody>
      </p:sp>
      <p:pic>
        <p:nvPicPr>
          <p:cNvPr id="4" name="Content Placeholder 3" descr="menu.jpg"/>
          <p:cNvPicPr>
            <a:picLocks noGrp="1" noChangeAspect="1"/>
          </p:cNvPicPr>
          <p:nvPr>
            <p:ph idx="1"/>
          </p:nvPr>
        </p:nvPicPr>
        <p:blipFill>
          <a:blip r:embed="rId2" cstate="print"/>
          <a:stretch>
            <a:fillRect/>
          </a:stretch>
        </p:blipFill>
        <p:spPr>
          <a:xfrm>
            <a:off x="1241106" y="1600200"/>
            <a:ext cx="6661787" cy="4708525"/>
          </a:xfrm>
        </p:spPr>
      </p:pic>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Pagina</a:t>
            </a:r>
            <a:r>
              <a:rPr lang="en-US" dirty="0" smtClean="0"/>
              <a:t> de about</a:t>
            </a:r>
            <a:endParaRPr lang="ro-RO" dirty="0"/>
          </a:p>
        </p:txBody>
      </p:sp>
      <p:pic>
        <p:nvPicPr>
          <p:cNvPr id="4" name="Content Placeholder 3" descr="about.jpg"/>
          <p:cNvPicPr>
            <a:picLocks noGrp="1" noChangeAspect="1"/>
          </p:cNvPicPr>
          <p:nvPr>
            <p:ph idx="1"/>
          </p:nvPr>
        </p:nvPicPr>
        <p:blipFill>
          <a:blip r:embed="rId2" cstate="print"/>
          <a:stretch>
            <a:fillRect/>
          </a:stretch>
        </p:blipFill>
        <p:spPr>
          <a:xfrm>
            <a:off x="1234639" y="1600200"/>
            <a:ext cx="6674722" cy="4708525"/>
          </a:xfrm>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64</TotalTime>
  <Words>136</Words>
  <Application>Microsoft Office PowerPoint</Application>
  <PresentationFormat>On-screen Show (4:3)</PresentationFormat>
  <Paragraphs>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Apex</vt:lpstr>
      <vt:lpstr>Fractali</vt:lpstr>
      <vt:lpstr>Ce sunt fractalii?</vt:lpstr>
      <vt:lpstr>Exemple de fractali</vt:lpstr>
      <vt:lpstr>Exemple de fractali mai complecsi</vt:lpstr>
      <vt:lpstr>Mai multe despre fractali</vt:lpstr>
      <vt:lpstr>Scurta istorie</vt:lpstr>
      <vt:lpstr>Proiectul “Mandelbrot”</vt:lpstr>
      <vt:lpstr>Meniul principal</vt:lpstr>
      <vt:lpstr>Pagina de about</vt:lpstr>
      <vt:lpstr>Fractalul in sine 5x5</vt:lpstr>
      <vt:lpstr>500x500 de fractali pe un ecran</vt:lpstr>
      <vt:lpstr>Functii folosite pentru generare</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Fractali</dc:title>
  <dc:creator>ionut si tata</dc:creator>
  <cp:lastModifiedBy>ionut si tata</cp:lastModifiedBy>
  <cp:revision>7</cp:revision>
  <dcterms:created xsi:type="dcterms:W3CDTF">2017-05-24T20:57:41Z</dcterms:created>
  <dcterms:modified xsi:type="dcterms:W3CDTF">2017-05-24T22:02:25Z</dcterms:modified>
</cp:coreProperties>
</file>